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1.wmf"/><Relationship Id="rId5" Type="http://schemas.openxmlformats.org/officeDocument/2006/relationships/image" Target="../media/image16.wmf"/><Relationship Id="rId10" Type="http://schemas.openxmlformats.org/officeDocument/2006/relationships/image" Target="../media/image20.wmf"/><Relationship Id="rId4" Type="http://schemas.openxmlformats.org/officeDocument/2006/relationships/image" Target="../media/image15.wmf"/><Relationship Id="rId9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1.wmf"/><Relationship Id="rId5" Type="http://schemas.openxmlformats.org/officeDocument/2006/relationships/image" Target="../media/image26.wmf"/><Relationship Id="rId10" Type="http://schemas.openxmlformats.org/officeDocument/2006/relationships/image" Target="../media/image30.wmf"/><Relationship Id="rId4" Type="http://schemas.openxmlformats.org/officeDocument/2006/relationships/image" Target="../media/image25.wmf"/><Relationship Id="rId9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44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12" Type="http://schemas.openxmlformats.org/officeDocument/2006/relationships/image" Target="../media/image43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Relationship Id="rId14" Type="http://schemas.openxmlformats.org/officeDocument/2006/relationships/image" Target="../media/image4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8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Relationship Id="rId14" Type="http://schemas.openxmlformats.org/officeDocument/2006/relationships/image" Target="../media/image5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1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4" Type="http://schemas.openxmlformats.org/officeDocument/2006/relationships/image" Target="../media/image6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2168B-22DD-4281-9A86-82A54B31628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B6549-8D33-411C-B575-35EA427163B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3948278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6549-8D33-411C-B575-35EA427163B9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868155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6549-8D33-411C-B575-35EA427163B9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406106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70B466-B161-4B51-B8B9-3F553F996B85}" type="slidenum">
              <a:rPr lang="en-C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C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6549-8D33-411C-B575-35EA427163B9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479090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6549-8D33-411C-B575-35EA427163B9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4227984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6549-8D33-411C-B575-35EA427163B9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340524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6549-8D33-411C-B575-35EA427163B9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390945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6549-8D33-411C-B575-35EA427163B9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253538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6549-8D33-411C-B575-35EA427163B9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568590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B6549-8D33-411C-B575-35EA427163B9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901404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CC0C1C-084C-467B-B26D-A0F5038C4F27}" type="datetimeFigureOut">
              <a:rPr lang="en-CA" smtClean="0"/>
              <a:pPr/>
              <a:t>09/04/2014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4324CC1-CA84-452B-90C2-FE2B48E903E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2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Relationship Id="rId14" Type="http://schemas.openxmlformats.org/officeDocument/2006/relationships/oleObject" Target="../embeddings/oleObject2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oleObject" Target="../embeddings/oleObject33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Relationship Id="rId14" Type="http://schemas.openxmlformats.org/officeDocument/2006/relationships/oleObject" Target="../embeddings/oleObject3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oleObject" Target="../embeddings/oleObject44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8.bin"/><Relationship Id="rId12" Type="http://schemas.openxmlformats.org/officeDocument/2006/relationships/oleObject" Target="../embeddings/oleObject43.bin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7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7.bin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6.bin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40.bin"/><Relationship Id="rId14" Type="http://schemas.openxmlformats.org/officeDocument/2006/relationships/oleObject" Target="../embeddings/oleObject4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oleObject" Target="../embeddings/oleObject58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52.bin"/><Relationship Id="rId12" Type="http://schemas.openxmlformats.org/officeDocument/2006/relationships/oleObject" Target="../embeddings/oleObject57.bin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1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1.bin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60.bin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49.bin"/><Relationship Id="rId9" Type="http://schemas.openxmlformats.org/officeDocument/2006/relationships/oleObject" Target="../embeddings/oleObject54.bin"/><Relationship Id="rId14" Type="http://schemas.openxmlformats.org/officeDocument/2006/relationships/oleObject" Target="../embeddings/oleObject5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5.bin"/><Relationship Id="rId5" Type="http://schemas.openxmlformats.org/officeDocument/2006/relationships/oleObject" Target="../embeddings/oleObject64.bin"/><Relationship Id="rId4" Type="http://schemas.openxmlformats.org/officeDocument/2006/relationships/oleObject" Target="../embeddings/oleObject63.bin"/><Relationship Id="rId9" Type="http://schemas.openxmlformats.org/officeDocument/2006/relationships/oleObject" Target="../embeddings/oleObject6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1.bin"/><Relationship Id="rId5" Type="http://schemas.openxmlformats.org/officeDocument/2006/relationships/oleObject" Target="../embeddings/oleObject70.bin"/><Relationship Id="rId4" Type="http://schemas.openxmlformats.org/officeDocument/2006/relationships/oleObject" Target="../embeddings/oleObject69.bin"/><Relationship Id="rId9" Type="http://schemas.openxmlformats.org/officeDocument/2006/relationships/oleObject" Target="../embeddings/oleObject7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Section 5.3 </a:t>
            </a:r>
            <a:br>
              <a:rPr lang="en-CA" dirty="0" smtClean="0"/>
            </a:br>
            <a:r>
              <a:rPr lang="en-CA" dirty="0" smtClean="0"/>
              <a:t>Graphing Linear systems of Inequalities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354737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mtClean="0"/>
              <a:t>Assignment 5.3</a:t>
            </a:r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36983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957" y="260648"/>
            <a:ext cx="7497763" cy="7254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>
                <a:solidFill>
                  <a:schemeClr val="tx2">
                    <a:satMod val="130000"/>
                  </a:schemeClr>
                </a:solidFill>
              </a:rPr>
              <a:t>I) Review:</a:t>
            </a:r>
            <a:endParaRPr lang="en-CA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2957" y="1414760"/>
            <a:ext cx="2325688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>
                <a:latin typeface="Gill Sans MT" pitchFamily="34" charset="0"/>
              </a:rPr>
              <a:t>Area of a Triangle:</a:t>
            </a:r>
          </a:p>
        </p:txBody>
      </p:sp>
      <p:sp>
        <p:nvSpPr>
          <p:cNvPr id="5" name="Right Triangle 4"/>
          <p:cNvSpPr/>
          <p:nvPr/>
        </p:nvSpPr>
        <p:spPr>
          <a:xfrm>
            <a:off x="4966395" y="1129010"/>
            <a:ext cx="1000125" cy="1071563"/>
          </a:xfrm>
          <a:prstGeom prst="rt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" name="Isosceles Triangle 5"/>
          <p:cNvSpPr/>
          <p:nvPr/>
        </p:nvSpPr>
        <p:spPr>
          <a:xfrm>
            <a:off x="6609457" y="1129010"/>
            <a:ext cx="1214438" cy="1071563"/>
          </a:xfrm>
          <a:prstGeom prst="triangle">
            <a:avLst>
              <a:gd name="adj" fmla="val 7270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90916021"/>
              </p:ext>
            </p:extLst>
          </p:nvPr>
        </p:nvGraphicFramePr>
        <p:xfrm>
          <a:off x="2680395" y="1224260"/>
          <a:ext cx="1357312" cy="904875"/>
        </p:xfrm>
        <a:graphic>
          <a:graphicData uri="http://schemas.openxmlformats.org/presentationml/2006/ole">
            <p:oleObj spid="_x0000_s1074" name="Equation" r:id="rId4" imgW="647700" imgH="431800" progId="Equation.DSMT4">
              <p:embed/>
            </p:oleObj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4966395" y="2343448"/>
            <a:ext cx="1000125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609457" y="2343448"/>
            <a:ext cx="1285875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4288532" y="1663998"/>
            <a:ext cx="1071563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6931719" y="1663998"/>
            <a:ext cx="1071563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81487839"/>
              </p:ext>
            </p:extLst>
          </p:nvPr>
        </p:nvGraphicFramePr>
        <p:xfrm>
          <a:off x="4537770" y="1486198"/>
          <a:ext cx="285750" cy="357187"/>
        </p:xfrm>
        <a:graphic>
          <a:graphicData uri="http://schemas.openxmlformats.org/presentationml/2006/ole">
            <p:oleObj spid="_x0000_s1075" name="Equation" r:id="rId5" imgW="126890" imgH="190335" progId="Equation.DSMT4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75675769"/>
              </p:ext>
            </p:extLst>
          </p:nvPr>
        </p:nvGraphicFramePr>
        <p:xfrm>
          <a:off x="7252395" y="1557635"/>
          <a:ext cx="285750" cy="357188"/>
        </p:xfrm>
        <a:graphic>
          <a:graphicData uri="http://schemas.openxmlformats.org/presentationml/2006/ole">
            <p:oleObj spid="_x0000_s1076" name="Equation" r:id="rId6" imgW="126890" imgH="190335" progId="Equation.DSMT4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38817237"/>
              </p:ext>
            </p:extLst>
          </p:nvPr>
        </p:nvGraphicFramePr>
        <p:xfrm>
          <a:off x="5323582" y="2343448"/>
          <a:ext cx="285750" cy="357187"/>
        </p:xfrm>
        <a:graphic>
          <a:graphicData uri="http://schemas.openxmlformats.org/presentationml/2006/ole">
            <p:oleObj spid="_x0000_s1077" name="Equation" r:id="rId7" imgW="126890" imgH="190335" progId="Equation.DSMT4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08924543"/>
              </p:ext>
            </p:extLst>
          </p:nvPr>
        </p:nvGraphicFramePr>
        <p:xfrm>
          <a:off x="7180957" y="2343448"/>
          <a:ext cx="285750" cy="357187"/>
        </p:xfrm>
        <a:graphic>
          <a:graphicData uri="http://schemas.openxmlformats.org/presentationml/2006/ole">
            <p:oleObj spid="_x0000_s1078" name="Equation" r:id="rId8" imgW="126890" imgH="190335" progId="Equation.DSMT4">
              <p:embed/>
            </p:oleObj>
          </a:graphicData>
        </a:graphic>
      </p:graphicFrame>
      <p:grpSp>
        <p:nvGrpSpPr>
          <p:cNvPr id="1046" name="Group 11"/>
          <p:cNvGrpSpPr>
            <a:grpSpLocks noChangeAspect="1"/>
          </p:cNvGrpSpPr>
          <p:nvPr/>
        </p:nvGrpSpPr>
        <p:grpSpPr bwMode="auto">
          <a:xfrm>
            <a:off x="3413820" y="3200698"/>
            <a:ext cx="4838700" cy="3429000"/>
            <a:chOff x="-192" y="1500"/>
            <a:chExt cx="2982" cy="2117"/>
          </a:xfrm>
        </p:grpSpPr>
        <p:sp>
          <p:nvSpPr>
            <p:cNvPr id="1056" name="AutoShape 10"/>
            <p:cNvSpPr>
              <a:spLocks noChangeAspect="1" noChangeArrowheads="1" noTextEdit="1"/>
            </p:cNvSpPr>
            <p:nvPr/>
          </p:nvSpPr>
          <p:spPr bwMode="auto">
            <a:xfrm>
              <a:off x="-192" y="1504"/>
              <a:ext cx="2982" cy="2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7" name="Rectangle 12"/>
            <p:cNvSpPr>
              <a:spLocks noChangeArrowheads="1"/>
            </p:cNvSpPr>
            <p:nvPr/>
          </p:nvSpPr>
          <p:spPr bwMode="auto">
            <a:xfrm>
              <a:off x="-189" y="1508"/>
              <a:ext cx="2976" cy="210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058" name="Line 13"/>
            <p:cNvSpPr>
              <a:spLocks noChangeShapeType="1"/>
            </p:cNvSpPr>
            <p:nvPr/>
          </p:nvSpPr>
          <p:spPr bwMode="auto">
            <a:xfrm flipV="1">
              <a:off x="-3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9" name="Line 14"/>
            <p:cNvSpPr>
              <a:spLocks noChangeShapeType="1"/>
            </p:cNvSpPr>
            <p:nvPr/>
          </p:nvSpPr>
          <p:spPr bwMode="auto">
            <a:xfrm flipV="1">
              <a:off x="0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0" name="Line 15"/>
            <p:cNvSpPr>
              <a:spLocks noChangeShapeType="1"/>
            </p:cNvSpPr>
            <p:nvPr/>
          </p:nvSpPr>
          <p:spPr bwMode="auto">
            <a:xfrm flipV="1">
              <a:off x="184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1" name="Line 16"/>
            <p:cNvSpPr>
              <a:spLocks noChangeShapeType="1"/>
            </p:cNvSpPr>
            <p:nvPr/>
          </p:nvSpPr>
          <p:spPr bwMode="auto">
            <a:xfrm flipV="1">
              <a:off x="187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2" name="Line 17"/>
            <p:cNvSpPr>
              <a:spLocks noChangeShapeType="1"/>
            </p:cNvSpPr>
            <p:nvPr/>
          </p:nvSpPr>
          <p:spPr bwMode="auto">
            <a:xfrm flipV="1">
              <a:off x="367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3" name="Line 18"/>
            <p:cNvSpPr>
              <a:spLocks noChangeShapeType="1"/>
            </p:cNvSpPr>
            <p:nvPr/>
          </p:nvSpPr>
          <p:spPr bwMode="auto">
            <a:xfrm flipV="1">
              <a:off x="370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4" name="Line 19"/>
            <p:cNvSpPr>
              <a:spLocks noChangeShapeType="1"/>
            </p:cNvSpPr>
            <p:nvPr/>
          </p:nvSpPr>
          <p:spPr bwMode="auto">
            <a:xfrm flipV="1">
              <a:off x="554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5" name="Line 20"/>
            <p:cNvSpPr>
              <a:spLocks noChangeShapeType="1"/>
            </p:cNvSpPr>
            <p:nvPr/>
          </p:nvSpPr>
          <p:spPr bwMode="auto">
            <a:xfrm flipV="1">
              <a:off x="556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6" name="Line 21"/>
            <p:cNvSpPr>
              <a:spLocks noChangeShapeType="1"/>
            </p:cNvSpPr>
            <p:nvPr/>
          </p:nvSpPr>
          <p:spPr bwMode="auto">
            <a:xfrm flipV="1">
              <a:off x="740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7" name="Line 22"/>
            <p:cNvSpPr>
              <a:spLocks noChangeShapeType="1"/>
            </p:cNvSpPr>
            <p:nvPr/>
          </p:nvSpPr>
          <p:spPr bwMode="auto">
            <a:xfrm flipV="1">
              <a:off x="743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8" name="Line 23"/>
            <p:cNvSpPr>
              <a:spLocks noChangeShapeType="1"/>
            </p:cNvSpPr>
            <p:nvPr/>
          </p:nvSpPr>
          <p:spPr bwMode="auto">
            <a:xfrm flipV="1">
              <a:off x="926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9" name="Line 24"/>
            <p:cNvSpPr>
              <a:spLocks noChangeShapeType="1"/>
            </p:cNvSpPr>
            <p:nvPr/>
          </p:nvSpPr>
          <p:spPr bwMode="auto">
            <a:xfrm flipV="1">
              <a:off x="929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0" name="Line 25"/>
            <p:cNvSpPr>
              <a:spLocks noChangeShapeType="1"/>
            </p:cNvSpPr>
            <p:nvPr/>
          </p:nvSpPr>
          <p:spPr bwMode="auto">
            <a:xfrm flipV="1">
              <a:off x="1110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1" name="Line 26"/>
            <p:cNvSpPr>
              <a:spLocks noChangeShapeType="1"/>
            </p:cNvSpPr>
            <p:nvPr/>
          </p:nvSpPr>
          <p:spPr bwMode="auto">
            <a:xfrm flipV="1">
              <a:off x="1113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2" name="Line 27"/>
            <p:cNvSpPr>
              <a:spLocks noChangeShapeType="1"/>
            </p:cNvSpPr>
            <p:nvPr/>
          </p:nvSpPr>
          <p:spPr bwMode="auto">
            <a:xfrm flipV="1">
              <a:off x="1482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3" name="Line 28"/>
            <p:cNvSpPr>
              <a:spLocks noChangeShapeType="1"/>
            </p:cNvSpPr>
            <p:nvPr/>
          </p:nvSpPr>
          <p:spPr bwMode="auto">
            <a:xfrm flipV="1">
              <a:off x="1485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4" name="Line 29"/>
            <p:cNvSpPr>
              <a:spLocks noChangeShapeType="1"/>
            </p:cNvSpPr>
            <p:nvPr/>
          </p:nvSpPr>
          <p:spPr bwMode="auto">
            <a:xfrm flipV="1">
              <a:off x="1669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5" name="Line 30"/>
            <p:cNvSpPr>
              <a:spLocks noChangeShapeType="1"/>
            </p:cNvSpPr>
            <p:nvPr/>
          </p:nvSpPr>
          <p:spPr bwMode="auto">
            <a:xfrm flipV="1">
              <a:off x="1672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6" name="Line 31"/>
            <p:cNvSpPr>
              <a:spLocks noChangeShapeType="1"/>
            </p:cNvSpPr>
            <p:nvPr/>
          </p:nvSpPr>
          <p:spPr bwMode="auto">
            <a:xfrm flipV="1">
              <a:off x="1852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7" name="Line 32"/>
            <p:cNvSpPr>
              <a:spLocks noChangeShapeType="1"/>
            </p:cNvSpPr>
            <p:nvPr/>
          </p:nvSpPr>
          <p:spPr bwMode="auto">
            <a:xfrm flipV="1">
              <a:off x="1855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8" name="Line 33"/>
            <p:cNvSpPr>
              <a:spLocks noChangeShapeType="1"/>
            </p:cNvSpPr>
            <p:nvPr/>
          </p:nvSpPr>
          <p:spPr bwMode="auto">
            <a:xfrm flipV="1">
              <a:off x="2039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9" name="Line 34"/>
            <p:cNvSpPr>
              <a:spLocks noChangeShapeType="1"/>
            </p:cNvSpPr>
            <p:nvPr/>
          </p:nvSpPr>
          <p:spPr bwMode="auto">
            <a:xfrm flipV="1">
              <a:off x="2042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0" name="Line 35"/>
            <p:cNvSpPr>
              <a:spLocks noChangeShapeType="1"/>
            </p:cNvSpPr>
            <p:nvPr/>
          </p:nvSpPr>
          <p:spPr bwMode="auto">
            <a:xfrm flipV="1">
              <a:off x="2225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1" name="Line 36"/>
            <p:cNvSpPr>
              <a:spLocks noChangeShapeType="1"/>
            </p:cNvSpPr>
            <p:nvPr/>
          </p:nvSpPr>
          <p:spPr bwMode="auto">
            <a:xfrm flipV="1">
              <a:off x="2228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2" name="Line 37"/>
            <p:cNvSpPr>
              <a:spLocks noChangeShapeType="1"/>
            </p:cNvSpPr>
            <p:nvPr/>
          </p:nvSpPr>
          <p:spPr bwMode="auto">
            <a:xfrm flipV="1">
              <a:off x="2411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3" name="Line 38"/>
            <p:cNvSpPr>
              <a:spLocks noChangeShapeType="1"/>
            </p:cNvSpPr>
            <p:nvPr/>
          </p:nvSpPr>
          <p:spPr bwMode="auto">
            <a:xfrm flipV="1">
              <a:off x="2414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4" name="Line 39"/>
            <p:cNvSpPr>
              <a:spLocks noChangeShapeType="1"/>
            </p:cNvSpPr>
            <p:nvPr/>
          </p:nvSpPr>
          <p:spPr bwMode="auto">
            <a:xfrm flipV="1">
              <a:off x="2595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5" name="Line 40"/>
            <p:cNvSpPr>
              <a:spLocks noChangeShapeType="1"/>
            </p:cNvSpPr>
            <p:nvPr/>
          </p:nvSpPr>
          <p:spPr bwMode="auto">
            <a:xfrm flipV="1">
              <a:off x="2598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6" name="Line 41"/>
            <p:cNvSpPr>
              <a:spLocks noChangeShapeType="1"/>
            </p:cNvSpPr>
            <p:nvPr/>
          </p:nvSpPr>
          <p:spPr bwMode="auto">
            <a:xfrm>
              <a:off x="-186" y="3447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7" name="Line 42"/>
            <p:cNvSpPr>
              <a:spLocks noChangeShapeType="1"/>
            </p:cNvSpPr>
            <p:nvPr/>
          </p:nvSpPr>
          <p:spPr bwMode="auto">
            <a:xfrm>
              <a:off x="-186" y="3451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8" name="Line 43"/>
            <p:cNvSpPr>
              <a:spLocks noChangeShapeType="1"/>
            </p:cNvSpPr>
            <p:nvPr/>
          </p:nvSpPr>
          <p:spPr bwMode="auto">
            <a:xfrm>
              <a:off x="-186" y="3225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9" name="Line 44"/>
            <p:cNvSpPr>
              <a:spLocks noChangeShapeType="1"/>
            </p:cNvSpPr>
            <p:nvPr/>
          </p:nvSpPr>
          <p:spPr bwMode="auto">
            <a:xfrm>
              <a:off x="-186" y="3229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0" name="Line 45"/>
            <p:cNvSpPr>
              <a:spLocks noChangeShapeType="1"/>
            </p:cNvSpPr>
            <p:nvPr/>
          </p:nvSpPr>
          <p:spPr bwMode="auto">
            <a:xfrm>
              <a:off x="-186" y="3003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1" name="Line 46"/>
            <p:cNvSpPr>
              <a:spLocks noChangeShapeType="1"/>
            </p:cNvSpPr>
            <p:nvPr/>
          </p:nvSpPr>
          <p:spPr bwMode="auto">
            <a:xfrm>
              <a:off x="-186" y="3007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2" name="Line 47"/>
            <p:cNvSpPr>
              <a:spLocks noChangeShapeType="1"/>
            </p:cNvSpPr>
            <p:nvPr/>
          </p:nvSpPr>
          <p:spPr bwMode="auto">
            <a:xfrm>
              <a:off x="-186" y="2781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3" name="Line 48"/>
            <p:cNvSpPr>
              <a:spLocks noChangeShapeType="1"/>
            </p:cNvSpPr>
            <p:nvPr/>
          </p:nvSpPr>
          <p:spPr bwMode="auto">
            <a:xfrm>
              <a:off x="-186" y="2785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4" name="Line 49"/>
            <p:cNvSpPr>
              <a:spLocks noChangeShapeType="1"/>
            </p:cNvSpPr>
            <p:nvPr/>
          </p:nvSpPr>
          <p:spPr bwMode="auto">
            <a:xfrm>
              <a:off x="-186" y="2332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5" name="Line 50"/>
            <p:cNvSpPr>
              <a:spLocks noChangeShapeType="1"/>
            </p:cNvSpPr>
            <p:nvPr/>
          </p:nvSpPr>
          <p:spPr bwMode="auto">
            <a:xfrm>
              <a:off x="-186" y="2336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6" name="Line 51"/>
            <p:cNvSpPr>
              <a:spLocks noChangeShapeType="1"/>
            </p:cNvSpPr>
            <p:nvPr/>
          </p:nvSpPr>
          <p:spPr bwMode="auto">
            <a:xfrm>
              <a:off x="-186" y="2110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7" name="Line 52"/>
            <p:cNvSpPr>
              <a:spLocks noChangeShapeType="1"/>
            </p:cNvSpPr>
            <p:nvPr/>
          </p:nvSpPr>
          <p:spPr bwMode="auto">
            <a:xfrm>
              <a:off x="-186" y="2114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8" name="Line 53"/>
            <p:cNvSpPr>
              <a:spLocks noChangeShapeType="1"/>
            </p:cNvSpPr>
            <p:nvPr/>
          </p:nvSpPr>
          <p:spPr bwMode="auto">
            <a:xfrm>
              <a:off x="-186" y="1887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9" name="Line 54"/>
            <p:cNvSpPr>
              <a:spLocks noChangeShapeType="1"/>
            </p:cNvSpPr>
            <p:nvPr/>
          </p:nvSpPr>
          <p:spPr bwMode="auto">
            <a:xfrm>
              <a:off x="-186" y="1892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0" name="Line 55"/>
            <p:cNvSpPr>
              <a:spLocks noChangeShapeType="1"/>
            </p:cNvSpPr>
            <p:nvPr/>
          </p:nvSpPr>
          <p:spPr bwMode="auto">
            <a:xfrm>
              <a:off x="-186" y="1665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1" name="Line 56"/>
            <p:cNvSpPr>
              <a:spLocks noChangeShapeType="1"/>
            </p:cNvSpPr>
            <p:nvPr/>
          </p:nvSpPr>
          <p:spPr bwMode="auto">
            <a:xfrm>
              <a:off x="-186" y="1670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2" name="Line 57"/>
            <p:cNvSpPr>
              <a:spLocks noChangeShapeType="1"/>
            </p:cNvSpPr>
            <p:nvPr/>
          </p:nvSpPr>
          <p:spPr bwMode="auto">
            <a:xfrm>
              <a:off x="-186" y="2550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3" name="Line 58"/>
            <p:cNvSpPr>
              <a:spLocks noChangeShapeType="1"/>
            </p:cNvSpPr>
            <p:nvPr/>
          </p:nvSpPr>
          <p:spPr bwMode="auto">
            <a:xfrm>
              <a:off x="-186" y="2554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4" name="Line 59"/>
            <p:cNvSpPr>
              <a:spLocks noChangeShapeType="1"/>
            </p:cNvSpPr>
            <p:nvPr/>
          </p:nvSpPr>
          <p:spPr bwMode="auto">
            <a:xfrm>
              <a:off x="-186" y="2558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5" name="Line 60"/>
            <p:cNvSpPr>
              <a:spLocks noChangeShapeType="1"/>
            </p:cNvSpPr>
            <p:nvPr/>
          </p:nvSpPr>
          <p:spPr bwMode="auto">
            <a:xfrm>
              <a:off x="-186" y="2563"/>
              <a:ext cx="297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6" name="Rectangle 61"/>
            <p:cNvSpPr>
              <a:spLocks noChangeArrowheads="1"/>
            </p:cNvSpPr>
            <p:nvPr/>
          </p:nvSpPr>
          <p:spPr bwMode="auto">
            <a:xfrm>
              <a:off x="2725" y="2419"/>
              <a:ext cx="50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107" name="Freeform 62"/>
            <p:cNvSpPr>
              <a:spLocks/>
            </p:cNvSpPr>
            <p:nvPr/>
          </p:nvSpPr>
          <p:spPr bwMode="auto">
            <a:xfrm>
              <a:off x="2755" y="2519"/>
              <a:ext cx="26" cy="79"/>
            </a:xfrm>
            <a:custGeom>
              <a:avLst/>
              <a:gdLst>
                <a:gd name="T0" fmla="*/ 0 w 26"/>
                <a:gd name="T1" fmla="*/ 0 h 79"/>
                <a:gd name="T2" fmla="*/ 26 w 26"/>
                <a:gd name="T3" fmla="*/ 39 h 79"/>
                <a:gd name="T4" fmla="*/ 0 w 26"/>
                <a:gd name="T5" fmla="*/ 79 h 79"/>
                <a:gd name="T6" fmla="*/ 0 w 26"/>
                <a:gd name="T7" fmla="*/ 0 h 7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79"/>
                <a:gd name="T14" fmla="*/ 26 w 26"/>
                <a:gd name="T15" fmla="*/ 79 h 7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79">
                  <a:moveTo>
                    <a:pt x="0" y="0"/>
                  </a:moveTo>
                  <a:lnTo>
                    <a:pt x="26" y="39"/>
                  </a:lnTo>
                  <a:lnTo>
                    <a:pt x="0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108" name="Line 63"/>
            <p:cNvSpPr>
              <a:spLocks noChangeShapeType="1"/>
            </p:cNvSpPr>
            <p:nvPr/>
          </p:nvSpPr>
          <p:spPr bwMode="auto">
            <a:xfrm flipV="1">
              <a:off x="1293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9" name="Line 64"/>
            <p:cNvSpPr>
              <a:spLocks noChangeShapeType="1"/>
            </p:cNvSpPr>
            <p:nvPr/>
          </p:nvSpPr>
          <p:spPr bwMode="auto">
            <a:xfrm flipV="1">
              <a:off x="1296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0" name="Line 65"/>
            <p:cNvSpPr>
              <a:spLocks noChangeShapeType="1"/>
            </p:cNvSpPr>
            <p:nvPr/>
          </p:nvSpPr>
          <p:spPr bwMode="auto">
            <a:xfrm flipV="1">
              <a:off x="1299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1" name="Line 66"/>
            <p:cNvSpPr>
              <a:spLocks noChangeShapeType="1"/>
            </p:cNvSpPr>
            <p:nvPr/>
          </p:nvSpPr>
          <p:spPr bwMode="auto">
            <a:xfrm flipV="1">
              <a:off x="1302" y="1508"/>
              <a:ext cx="1" cy="210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2" name="Rectangle 67"/>
            <p:cNvSpPr>
              <a:spLocks noChangeArrowheads="1"/>
            </p:cNvSpPr>
            <p:nvPr/>
          </p:nvSpPr>
          <p:spPr bwMode="auto">
            <a:xfrm>
              <a:off x="1334" y="1500"/>
              <a:ext cx="50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113" name="Freeform 68"/>
            <p:cNvSpPr>
              <a:spLocks/>
            </p:cNvSpPr>
            <p:nvPr/>
          </p:nvSpPr>
          <p:spPr bwMode="auto">
            <a:xfrm>
              <a:off x="1273" y="1513"/>
              <a:ext cx="52" cy="39"/>
            </a:xfrm>
            <a:custGeom>
              <a:avLst/>
              <a:gdLst>
                <a:gd name="T0" fmla="*/ 0 w 52"/>
                <a:gd name="T1" fmla="*/ 39 h 39"/>
                <a:gd name="T2" fmla="*/ 26 w 52"/>
                <a:gd name="T3" fmla="*/ 0 h 39"/>
                <a:gd name="T4" fmla="*/ 52 w 52"/>
                <a:gd name="T5" fmla="*/ 39 h 39"/>
                <a:gd name="T6" fmla="*/ 0 w 52"/>
                <a:gd name="T7" fmla="*/ 39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2"/>
                <a:gd name="T13" fmla="*/ 0 h 39"/>
                <a:gd name="T14" fmla="*/ 52 w 52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2" h="39">
                  <a:moveTo>
                    <a:pt x="0" y="39"/>
                  </a:moveTo>
                  <a:lnTo>
                    <a:pt x="26" y="0"/>
                  </a:lnTo>
                  <a:lnTo>
                    <a:pt x="52" y="3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114" name="Rectangle 69"/>
            <p:cNvSpPr>
              <a:spLocks noChangeArrowheads="1"/>
            </p:cNvSpPr>
            <p:nvPr/>
          </p:nvSpPr>
          <p:spPr bwMode="auto">
            <a:xfrm>
              <a:off x="-189" y="1508"/>
              <a:ext cx="2976" cy="210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1115" name="Line 70"/>
            <p:cNvSpPr>
              <a:spLocks noChangeShapeType="1"/>
            </p:cNvSpPr>
            <p:nvPr/>
          </p:nvSpPr>
          <p:spPr bwMode="auto">
            <a:xfrm>
              <a:off x="0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6" name="Rectangle 71"/>
            <p:cNvSpPr>
              <a:spLocks noChangeArrowheads="1"/>
            </p:cNvSpPr>
            <p:nvPr/>
          </p:nvSpPr>
          <p:spPr bwMode="auto">
            <a:xfrm>
              <a:off x="-29" y="2584"/>
              <a:ext cx="8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1117" name="Line 72"/>
            <p:cNvSpPr>
              <a:spLocks noChangeShapeType="1"/>
            </p:cNvSpPr>
            <p:nvPr/>
          </p:nvSpPr>
          <p:spPr bwMode="auto">
            <a:xfrm>
              <a:off x="187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8" name="Rectangle 73"/>
            <p:cNvSpPr>
              <a:spLocks noChangeArrowheads="1"/>
            </p:cNvSpPr>
            <p:nvPr/>
          </p:nvSpPr>
          <p:spPr bwMode="auto">
            <a:xfrm>
              <a:off x="157" y="2584"/>
              <a:ext cx="8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119" name="Line 74"/>
            <p:cNvSpPr>
              <a:spLocks noChangeShapeType="1"/>
            </p:cNvSpPr>
            <p:nvPr/>
          </p:nvSpPr>
          <p:spPr bwMode="auto">
            <a:xfrm>
              <a:off x="370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0" name="Rectangle 75"/>
            <p:cNvSpPr>
              <a:spLocks noChangeArrowheads="1"/>
            </p:cNvSpPr>
            <p:nvPr/>
          </p:nvSpPr>
          <p:spPr bwMode="auto">
            <a:xfrm>
              <a:off x="341" y="2584"/>
              <a:ext cx="8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121" name="Line 76"/>
            <p:cNvSpPr>
              <a:spLocks noChangeShapeType="1"/>
            </p:cNvSpPr>
            <p:nvPr/>
          </p:nvSpPr>
          <p:spPr bwMode="auto">
            <a:xfrm>
              <a:off x="556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2" name="Rectangle 77"/>
            <p:cNvSpPr>
              <a:spLocks noChangeArrowheads="1"/>
            </p:cNvSpPr>
            <p:nvPr/>
          </p:nvSpPr>
          <p:spPr bwMode="auto">
            <a:xfrm>
              <a:off x="527" y="2584"/>
              <a:ext cx="8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123" name="Line 78"/>
            <p:cNvSpPr>
              <a:spLocks noChangeShapeType="1"/>
            </p:cNvSpPr>
            <p:nvPr/>
          </p:nvSpPr>
          <p:spPr bwMode="auto">
            <a:xfrm>
              <a:off x="743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4" name="Rectangle 79"/>
            <p:cNvSpPr>
              <a:spLocks noChangeArrowheads="1"/>
            </p:cNvSpPr>
            <p:nvPr/>
          </p:nvSpPr>
          <p:spPr bwMode="auto">
            <a:xfrm>
              <a:off x="714" y="2584"/>
              <a:ext cx="8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125" name="Line 80"/>
            <p:cNvSpPr>
              <a:spLocks noChangeShapeType="1"/>
            </p:cNvSpPr>
            <p:nvPr/>
          </p:nvSpPr>
          <p:spPr bwMode="auto">
            <a:xfrm>
              <a:off x="929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6" name="Rectangle 81"/>
            <p:cNvSpPr>
              <a:spLocks noChangeArrowheads="1"/>
            </p:cNvSpPr>
            <p:nvPr/>
          </p:nvSpPr>
          <p:spPr bwMode="auto">
            <a:xfrm>
              <a:off x="900" y="2584"/>
              <a:ext cx="8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127" name="Line 82"/>
            <p:cNvSpPr>
              <a:spLocks noChangeShapeType="1"/>
            </p:cNvSpPr>
            <p:nvPr/>
          </p:nvSpPr>
          <p:spPr bwMode="auto">
            <a:xfrm>
              <a:off x="1113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8" name="Rectangle 83"/>
            <p:cNvSpPr>
              <a:spLocks noChangeArrowheads="1"/>
            </p:cNvSpPr>
            <p:nvPr/>
          </p:nvSpPr>
          <p:spPr bwMode="auto">
            <a:xfrm>
              <a:off x="1084" y="2584"/>
              <a:ext cx="8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129" name="Rectangle 84"/>
            <p:cNvSpPr>
              <a:spLocks noChangeArrowheads="1"/>
            </p:cNvSpPr>
            <p:nvPr/>
          </p:nvSpPr>
          <p:spPr bwMode="auto">
            <a:xfrm>
              <a:off x="1311" y="2584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130" name="Line 85"/>
            <p:cNvSpPr>
              <a:spLocks noChangeShapeType="1"/>
            </p:cNvSpPr>
            <p:nvPr/>
          </p:nvSpPr>
          <p:spPr bwMode="auto">
            <a:xfrm>
              <a:off x="1485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1" name="Rectangle 86"/>
            <p:cNvSpPr>
              <a:spLocks noChangeArrowheads="1"/>
            </p:cNvSpPr>
            <p:nvPr/>
          </p:nvSpPr>
          <p:spPr bwMode="auto">
            <a:xfrm>
              <a:off x="1488" y="2584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132" name="Line 87"/>
            <p:cNvSpPr>
              <a:spLocks noChangeShapeType="1"/>
            </p:cNvSpPr>
            <p:nvPr/>
          </p:nvSpPr>
          <p:spPr bwMode="auto">
            <a:xfrm>
              <a:off x="1672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" name="Rectangle 88"/>
            <p:cNvSpPr>
              <a:spLocks noChangeArrowheads="1"/>
            </p:cNvSpPr>
            <p:nvPr/>
          </p:nvSpPr>
          <p:spPr bwMode="auto">
            <a:xfrm>
              <a:off x="1675" y="2584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134" name="Line 89"/>
            <p:cNvSpPr>
              <a:spLocks noChangeShapeType="1"/>
            </p:cNvSpPr>
            <p:nvPr/>
          </p:nvSpPr>
          <p:spPr bwMode="auto">
            <a:xfrm>
              <a:off x="1855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" name="Rectangle 90"/>
            <p:cNvSpPr>
              <a:spLocks noChangeArrowheads="1"/>
            </p:cNvSpPr>
            <p:nvPr/>
          </p:nvSpPr>
          <p:spPr bwMode="auto">
            <a:xfrm>
              <a:off x="1858" y="2584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136" name="Line 91"/>
            <p:cNvSpPr>
              <a:spLocks noChangeShapeType="1"/>
            </p:cNvSpPr>
            <p:nvPr/>
          </p:nvSpPr>
          <p:spPr bwMode="auto">
            <a:xfrm>
              <a:off x="2042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7" name="Rectangle 92"/>
            <p:cNvSpPr>
              <a:spLocks noChangeArrowheads="1"/>
            </p:cNvSpPr>
            <p:nvPr/>
          </p:nvSpPr>
          <p:spPr bwMode="auto">
            <a:xfrm>
              <a:off x="2045" y="2584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138" name="Line 93"/>
            <p:cNvSpPr>
              <a:spLocks noChangeShapeType="1"/>
            </p:cNvSpPr>
            <p:nvPr/>
          </p:nvSpPr>
          <p:spPr bwMode="auto">
            <a:xfrm>
              <a:off x="2228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9" name="Rectangle 94"/>
            <p:cNvSpPr>
              <a:spLocks noChangeArrowheads="1"/>
            </p:cNvSpPr>
            <p:nvPr/>
          </p:nvSpPr>
          <p:spPr bwMode="auto">
            <a:xfrm>
              <a:off x="2231" y="2584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140" name="Line 95"/>
            <p:cNvSpPr>
              <a:spLocks noChangeShapeType="1"/>
            </p:cNvSpPr>
            <p:nvPr/>
          </p:nvSpPr>
          <p:spPr bwMode="auto">
            <a:xfrm>
              <a:off x="2414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" name="Rectangle 96"/>
            <p:cNvSpPr>
              <a:spLocks noChangeArrowheads="1"/>
            </p:cNvSpPr>
            <p:nvPr/>
          </p:nvSpPr>
          <p:spPr bwMode="auto">
            <a:xfrm>
              <a:off x="2417" y="2584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" name="Line 97"/>
            <p:cNvSpPr>
              <a:spLocks noChangeShapeType="1"/>
            </p:cNvSpPr>
            <p:nvPr/>
          </p:nvSpPr>
          <p:spPr bwMode="auto">
            <a:xfrm>
              <a:off x="2598" y="2537"/>
              <a:ext cx="1" cy="4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Rectangle 98"/>
            <p:cNvSpPr>
              <a:spLocks noChangeArrowheads="1"/>
            </p:cNvSpPr>
            <p:nvPr/>
          </p:nvSpPr>
          <p:spPr bwMode="auto">
            <a:xfrm>
              <a:off x="2601" y="2584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144" name="Rectangle 99"/>
            <p:cNvSpPr>
              <a:spLocks noChangeArrowheads="1"/>
            </p:cNvSpPr>
            <p:nvPr/>
          </p:nvSpPr>
          <p:spPr bwMode="auto">
            <a:xfrm>
              <a:off x="1223" y="3408"/>
              <a:ext cx="8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2" name="Line 100"/>
            <p:cNvSpPr>
              <a:spLocks noChangeShapeType="1"/>
            </p:cNvSpPr>
            <p:nvPr/>
          </p:nvSpPr>
          <p:spPr bwMode="auto">
            <a:xfrm>
              <a:off x="1284" y="3451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Rectangle 101"/>
            <p:cNvSpPr>
              <a:spLocks noChangeArrowheads="1"/>
            </p:cNvSpPr>
            <p:nvPr/>
          </p:nvSpPr>
          <p:spPr bwMode="auto">
            <a:xfrm>
              <a:off x="1223" y="3186"/>
              <a:ext cx="8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147" name="Line 102"/>
            <p:cNvSpPr>
              <a:spLocks noChangeShapeType="1"/>
            </p:cNvSpPr>
            <p:nvPr/>
          </p:nvSpPr>
          <p:spPr bwMode="auto">
            <a:xfrm>
              <a:off x="1284" y="3229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8" name="Rectangle 103"/>
            <p:cNvSpPr>
              <a:spLocks noChangeArrowheads="1"/>
            </p:cNvSpPr>
            <p:nvPr/>
          </p:nvSpPr>
          <p:spPr bwMode="auto">
            <a:xfrm>
              <a:off x="1223" y="2964"/>
              <a:ext cx="8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149" name="Line 104"/>
            <p:cNvSpPr>
              <a:spLocks noChangeShapeType="1"/>
            </p:cNvSpPr>
            <p:nvPr/>
          </p:nvSpPr>
          <p:spPr bwMode="auto">
            <a:xfrm>
              <a:off x="1284" y="3007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0" name="Rectangle 105"/>
            <p:cNvSpPr>
              <a:spLocks noChangeArrowheads="1"/>
            </p:cNvSpPr>
            <p:nvPr/>
          </p:nvSpPr>
          <p:spPr bwMode="auto">
            <a:xfrm>
              <a:off x="1223" y="2741"/>
              <a:ext cx="8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151" name="Line 106"/>
            <p:cNvSpPr>
              <a:spLocks noChangeShapeType="1"/>
            </p:cNvSpPr>
            <p:nvPr/>
          </p:nvSpPr>
          <p:spPr bwMode="auto">
            <a:xfrm>
              <a:off x="1284" y="2785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2" name="Rectangle 107"/>
            <p:cNvSpPr>
              <a:spLocks noChangeArrowheads="1"/>
            </p:cNvSpPr>
            <p:nvPr/>
          </p:nvSpPr>
          <p:spPr bwMode="auto">
            <a:xfrm>
              <a:off x="1252" y="2293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153" name="Line 108"/>
            <p:cNvSpPr>
              <a:spLocks noChangeShapeType="1"/>
            </p:cNvSpPr>
            <p:nvPr/>
          </p:nvSpPr>
          <p:spPr bwMode="auto">
            <a:xfrm>
              <a:off x="1284" y="2336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4" name="Rectangle 109"/>
            <p:cNvSpPr>
              <a:spLocks noChangeArrowheads="1"/>
            </p:cNvSpPr>
            <p:nvPr/>
          </p:nvSpPr>
          <p:spPr bwMode="auto">
            <a:xfrm>
              <a:off x="1252" y="2070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155" name="Line 110"/>
            <p:cNvSpPr>
              <a:spLocks noChangeShapeType="1"/>
            </p:cNvSpPr>
            <p:nvPr/>
          </p:nvSpPr>
          <p:spPr bwMode="auto">
            <a:xfrm>
              <a:off x="1284" y="2114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6" name="Rectangle 111"/>
            <p:cNvSpPr>
              <a:spLocks noChangeArrowheads="1"/>
            </p:cNvSpPr>
            <p:nvPr/>
          </p:nvSpPr>
          <p:spPr bwMode="auto">
            <a:xfrm>
              <a:off x="1252" y="1848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157" name="Line 112"/>
            <p:cNvSpPr>
              <a:spLocks noChangeShapeType="1"/>
            </p:cNvSpPr>
            <p:nvPr/>
          </p:nvSpPr>
          <p:spPr bwMode="auto">
            <a:xfrm>
              <a:off x="1284" y="1892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8" name="Rectangle 113"/>
            <p:cNvSpPr>
              <a:spLocks noChangeArrowheads="1"/>
            </p:cNvSpPr>
            <p:nvPr/>
          </p:nvSpPr>
          <p:spPr bwMode="auto">
            <a:xfrm>
              <a:off x="1252" y="1626"/>
              <a:ext cx="58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159" name="Line 114"/>
            <p:cNvSpPr>
              <a:spLocks noChangeShapeType="1"/>
            </p:cNvSpPr>
            <p:nvPr/>
          </p:nvSpPr>
          <p:spPr bwMode="auto">
            <a:xfrm>
              <a:off x="1284" y="1670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0" name="Rectangle 115"/>
            <p:cNvSpPr>
              <a:spLocks noChangeArrowheads="1"/>
            </p:cNvSpPr>
            <p:nvPr/>
          </p:nvSpPr>
          <p:spPr bwMode="auto">
            <a:xfrm>
              <a:off x="-189" y="1508"/>
              <a:ext cx="2976" cy="210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sp>
        <p:nvSpPr>
          <p:cNvPr id="127" name="TextBox 126"/>
          <p:cNvSpPr txBox="1">
            <a:spLocks noChangeArrowheads="1"/>
          </p:cNvSpPr>
          <p:nvPr/>
        </p:nvSpPr>
        <p:spPr bwMode="auto">
          <a:xfrm>
            <a:off x="251520" y="2841923"/>
            <a:ext cx="35575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Find the Horizontal Distance:</a:t>
            </a:r>
          </a:p>
        </p:txBody>
      </p:sp>
      <p:sp>
        <p:nvSpPr>
          <p:cNvPr id="128" name="TextBox 127"/>
          <p:cNvSpPr txBox="1">
            <a:spLocks noChangeArrowheads="1"/>
          </p:cNvSpPr>
          <p:nvPr/>
        </p:nvSpPr>
        <p:spPr bwMode="auto">
          <a:xfrm>
            <a:off x="265807" y="4558010"/>
            <a:ext cx="31464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Find the Vertical Distance:</a:t>
            </a:r>
          </a:p>
        </p:txBody>
      </p:sp>
      <p:sp>
        <p:nvSpPr>
          <p:cNvPr id="129" name="TextBox 128"/>
          <p:cNvSpPr txBox="1">
            <a:spLocks noChangeArrowheads="1"/>
          </p:cNvSpPr>
          <p:nvPr/>
        </p:nvSpPr>
        <p:spPr bwMode="auto">
          <a:xfrm>
            <a:off x="394395" y="3200698"/>
            <a:ext cx="2963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Gill Sans MT" pitchFamily="34" charset="0"/>
              </a:rPr>
              <a:t>Subtract the x-coordinates</a:t>
            </a:r>
          </a:p>
        </p:txBody>
      </p:sp>
      <p:sp>
        <p:nvSpPr>
          <p:cNvPr id="130" name="TextBox 129"/>
          <p:cNvSpPr txBox="1">
            <a:spLocks noChangeArrowheads="1"/>
          </p:cNvSpPr>
          <p:nvPr/>
        </p:nvSpPr>
        <p:spPr bwMode="auto">
          <a:xfrm>
            <a:off x="394395" y="4915198"/>
            <a:ext cx="2963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  <a:latin typeface="Gill Sans MT" pitchFamily="34" charset="0"/>
              </a:rPr>
              <a:t>Subtract the Y-coordinates</a:t>
            </a:r>
          </a:p>
        </p:txBody>
      </p:sp>
      <p:graphicFrame>
        <p:nvGraphicFramePr>
          <p:cNvPr id="133" name="Object 11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008092387"/>
              </p:ext>
            </p:extLst>
          </p:nvPr>
        </p:nvGraphicFramePr>
        <p:xfrm>
          <a:off x="3978970" y="3473748"/>
          <a:ext cx="661987" cy="358775"/>
        </p:xfrm>
        <a:graphic>
          <a:graphicData uri="http://schemas.openxmlformats.org/presentationml/2006/ole">
            <p:oleObj spid="_x0000_s1079" name="Equation" r:id="rId9" imgW="469696" imgH="253890" progId="Equation.DSMT4">
              <p:embed/>
            </p:oleObj>
          </a:graphicData>
        </a:graphic>
      </p:graphicFrame>
      <p:graphicFrame>
        <p:nvGraphicFramePr>
          <p:cNvPr id="1141" name="Object 11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723739264"/>
              </p:ext>
            </p:extLst>
          </p:nvPr>
        </p:nvGraphicFramePr>
        <p:xfrm>
          <a:off x="6472932" y="3472160"/>
          <a:ext cx="519113" cy="358775"/>
        </p:xfrm>
        <a:graphic>
          <a:graphicData uri="http://schemas.openxmlformats.org/presentationml/2006/ole">
            <p:oleObj spid="_x0000_s1080" name="Equation" r:id="rId10" imgW="368140" imgH="253890" progId="Equation.DSMT4">
              <p:embed/>
            </p:oleObj>
          </a:graphicData>
        </a:graphic>
      </p:graphicFrame>
      <p:sp>
        <p:nvSpPr>
          <p:cNvPr id="131" name="Oval 130"/>
          <p:cNvSpPr/>
          <p:nvPr/>
        </p:nvSpPr>
        <p:spPr>
          <a:xfrm>
            <a:off x="4280595" y="3800773"/>
            <a:ext cx="71437" cy="714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2" name="Oval 131"/>
          <p:cNvSpPr/>
          <p:nvPr/>
        </p:nvSpPr>
        <p:spPr>
          <a:xfrm>
            <a:off x="6698357" y="3808710"/>
            <a:ext cx="71438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142" name="Object 11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1732425"/>
              </p:ext>
            </p:extLst>
          </p:nvPr>
        </p:nvGraphicFramePr>
        <p:xfrm>
          <a:off x="630932" y="3559473"/>
          <a:ext cx="2103438" cy="525462"/>
        </p:xfrm>
        <a:graphic>
          <a:graphicData uri="http://schemas.openxmlformats.org/presentationml/2006/ole">
            <p:oleObj spid="_x0000_s1081" name="Equation" r:id="rId11" imgW="1015559" imgH="253890" progId="Equation.DSMT4">
              <p:embed/>
            </p:oleObj>
          </a:graphicData>
        </a:graphic>
      </p:graphicFrame>
      <p:graphicFrame>
        <p:nvGraphicFramePr>
          <p:cNvPr id="1143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011232955"/>
              </p:ext>
            </p:extLst>
          </p:nvPr>
        </p:nvGraphicFramePr>
        <p:xfrm>
          <a:off x="1331020" y="3913485"/>
          <a:ext cx="525462" cy="366713"/>
        </p:xfrm>
        <a:graphic>
          <a:graphicData uri="http://schemas.openxmlformats.org/presentationml/2006/ole">
            <p:oleObj spid="_x0000_s1082" name="Equation" r:id="rId12" imgW="253670" imgH="177569" progId="Equation.DSMT4">
              <p:embed/>
            </p:oleObj>
          </a:graphicData>
        </a:graphic>
      </p:graphicFrame>
      <p:graphicFrame>
        <p:nvGraphicFramePr>
          <p:cNvPr id="137" name="Object 12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889374154"/>
              </p:ext>
            </p:extLst>
          </p:nvPr>
        </p:nvGraphicFramePr>
        <p:xfrm>
          <a:off x="3913882" y="5989935"/>
          <a:ext cx="806450" cy="358775"/>
        </p:xfrm>
        <a:graphic>
          <a:graphicData uri="http://schemas.openxmlformats.org/presentationml/2006/ole">
            <p:oleObj spid="_x0000_s1083" name="Equation" r:id="rId13" imgW="571252" imgH="253890" progId="Equation.DSMT4">
              <p:embed/>
            </p:oleObj>
          </a:graphicData>
        </a:graphic>
      </p:graphicFrame>
      <p:sp>
        <p:nvSpPr>
          <p:cNvPr id="138" name="Oval 137"/>
          <p:cNvSpPr/>
          <p:nvPr/>
        </p:nvSpPr>
        <p:spPr>
          <a:xfrm>
            <a:off x="4280595" y="6326485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145" name="Object 12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382036430"/>
              </p:ext>
            </p:extLst>
          </p:nvPr>
        </p:nvGraphicFramePr>
        <p:xfrm>
          <a:off x="572195" y="5386685"/>
          <a:ext cx="2130425" cy="525463"/>
        </p:xfrm>
        <a:graphic>
          <a:graphicData uri="http://schemas.openxmlformats.org/presentationml/2006/ole">
            <p:oleObj spid="_x0000_s1084" name="Equation" r:id="rId14" imgW="1028254" imgH="253890" progId="Equation.DSMT4">
              <p:embed/>
            </p:oleObj>
          </a:graphicData>
        </a:graphic>
      </p:graphicFrame>
      <p:graphicFrame>
        <p:nvGraphicFramePr>
          <p:cNvPr id="1146" name="Object 12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75836402"/>
              </p:ext>
            </p:extLst>
          </p:nvPr>
        </p:nvGraphicFramePr>
        <p:xfrm>
          <a:off x="1270695" y="5828010"/>
          <a:ext cx="525462" cy="366713"/>
        </p:xfrm>
        <a:graphic>
          <a:graphicData uri="http://schemas.openxmlformats.org/presentationml/2006/ole">
            <p:oleObj spid="_x0000_s1085" name="Equation" r:id="rId15" imgW="253670" imgH="177569" progId="Equation.DSMT4">
              <p:embed/>
            </p:oleObj>
          </a:graphicData>
        </a:graphic>
      </p:graphicFrame>
      <p:cxnSp>
        <p:nvCxnSpPr>
          <p:cNvPr id="142" name="Straight Connector 141"/>
          <p:cNvCxnSpPr/>
          <p:nvPr/>
        </p:nvCxnSpPr>
        <p:spPr>
          <a:xfrm rot="5400000" flipH="1" flipV="1">
            <a:off x="5536307" y="2606973"/>
            <a:ext cx="3175" cy="2441575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rot="16200000" flipH="1">
            <a:off x="3050282" y="5110461"/>
            <a:ext cx="2536825" cy="1905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73200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127" grpId="0"/>
      <p:bldP spid="128" grpId="0"/>
      <p:bldP spid="129" grpId="0"/>
      <p:bldP spid="130" grpId="0"/>
      <p:bldP spid="131" grpId="0" animBg="1"/>
      <p:bldP spid="132" grpId="0" animBg="1"/>
      <p:bldP spid="1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6" y="332656"/>
            <a:ext cx="9036496" cy="6985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800" dirty="0" smtClean="0">
                <a:solidFill>
                  <a:schemeClr val="tx2">
                    <a:satMod val="130000"/>
                  </a:schemeClr>
                </a:solidFill>
              </a:rPr>
              <a:t>ii) Graphing Systems of Linear Inequalities</a:t>
            </a:r>
            <a:endParaRPr lang="en-CA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366" y="1124744"/>
            <a:ext cx="7497763" cy="4800600"/>
          </a:xfrm>
        </p:spPr>
        <p:txBody>
          <a:bodyPr/>
          <a:lstStyle/>
          <a:p>
            <a:pPr eaLnBrk="1" hangingPunct="1"/>
            <a:r>
              <a:rPr lang="en-CA" dirty="0" smtClean="0"/>
              <a:t>Graph each inequality separately</a:t>
            </a:r>
            <a:br>
              <a:rPr lang="en-CA" dirty="0" smtClean="0"/>
            </a:br>
            <a:endParaRPr lang="en-CA" sz="1200" dirty="0" smtClean="0"/>
          </a:p>
          <a:p>
            <a:pPr eaLnBrk="1" hangingPunct="1"/>
            <a:r>
              <a:rPr lang="en-CA" dirty="0" smtClean="0"/>
              <a:t>Shade the common area of all the inequalities involved</a:t>
            </a:r>
          </a:p>
          <a:p>
            <a:pPr eaLnBrk="1" hangingPunct="1"/>
            <a:endParaRPr lang="en-CA" sz="1200" dirty="0" smtClean="0"/>
          </a:p>
          <a:p>
            <a:pPr eaLnBrk="1" hangingPunct="1"/>
            <a:r>
              <a:rPr lang="en-CA" dirty="0" smtClean="0"/>
              <a:t>The solution will be the common area</a:t>
            </a:r>
          </a:p>
        </p:txBody>
      </p:sp>
    </p:spTree>
    <p:extLst>
      <p:ext uri="{BB962C8B-B14F-4D97-AF65-F5344CB8AC3E}">
        <p14:creationId xmlns="" xmlns:p14="http://schemas.microsoft.com/office/powerpoint/2010/main" val="51530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12738"/>
            <a:ext cx="7497762" cy="7270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800" dirty="0" smtClean="0">
                <a:solidFill>
                  <a:schemeClr val="tx2">
                    <a:satMod val="130000"/>
                  </a:schemeClr>
                </a:solidFill>
              </a:rPr>
              <a:t>Ex: Graph the system and find the area of the shaded region</a:t>
            </a:r>
            <a:endParaRPr lang="en-CA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147494125"/>
              </p:ext>
            </p:extLst>
          </p:nvPr>
        </p:nvGraphicFramePr>
        <p:xfrm>
          <a:off x="506090" y="1133475"/>
          <a:ext cx="1376363" cy="1427163"/>
        </p:xfrm>
        <a:graphic>
          <a:graphicData uri="http://schemas.openxmlformats.org/presentationml/2006/ole">
            <p:oleObj spid="_x0000_s2094" name="Equation" r:id="rId4" imgW="685800" imgH="711200" progId="Equation.DSMT4">
              <p:embed/>
            </p:oleObj>
          </a:graphicData>
        </a:graphic>
      </p:graphicFrame>
      <p:grpSp>
        <p:nvGrpSpPr>
          <p:cNvPr id="2062" name="Group 6"/>
          <p:cNvGrpSpPr>
            <a:grpSpLocks noChangeAspect="1"/>
          </p:cNvGrpSpPr>
          <p:nvPr/>
        </p:nvGrpSpPr>
        <p:grpSpPr bwMode="auto">
          <a:xfrm>
            <a:off x="3200078" y="1020763"/>
            <a:ext cx="5184775" cy="5575300"/>
            <a:chOff x="2617" y="808"/>
            <a:chExt cx="3033" cy="3261"/>
          </a:xfrm>
        </p:grpSpPr>
        <p:sp>
          <p:nvSpPr>
            <p:cNvPr id="2072" name="AutoShape 5"/>
            <p:cNvSpPr>
              <a:spLocks noChangeAspect="1" noChangeArrowheads="1" noTextEdit="1"/>
            </p:cNvSpPr>
            <p:nvPr/>
          </p:nvSpPr>
          <p:spPr bwMode="auto">
            <a:xfrm>
              <a:off x="2617" y="808"/>
              <a:ext cx="3033" cy="3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3" name="Rectangle 7"/>
            <p:cNvSpPr>
              <a:spLocks noChangeArrowheads="1"/>
            </p:cNvSpPr>
            <p:nvPr/>
          </p:nvSpPr>
          <p:spPr bwMode="auto">
            <a:xfrm>
              <a:off x="2620" y="815"/>
              <a:ext cx="3027" cy="324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2074" name="Line 8"/>
            <p:cNvSpPr>
              <a:spLocks noChangeShapeType="1"/>
            </p:cNvSpPr>
            <p:nvPr/>
          </p:nvSpPr>
          <p:spPr bwMode="auto">
            <a:xfrm flipV="1">
              <a:off x="2836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5" name="Line 9"/>
            <p:cNvSpPr>
              <a:spLocks noChangeShapeType="1"/>
            </p:cNvSpPr>
            <p:nvPr/>
          </p:nvSpPr>
          <p:spPr bwMode="auto">
            <a:xfrm flipV="1">
              <a:off x="283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6" name="Line 10"/>
            <p:cNvSpPr>
              <a:spLocks noChangeShapeType="1"/>
            </p:cNvSpPr>
            <p:nvPr/>
          </p:nvSpPr>
          <p:spPr bwMode="auto">
            <a:xfrm flipV="1">
              <a:off x="326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7" name="Line 11"/>
            <p:cNvSpPr>
              <a:spLocks noChangeShapeType="1"/>
            </p:cNvSpPr>
            <p:nvPr/>
          </p:nvSpPr>
          <p:spPr bwMode="auto">
            <a:xfrm flipV="1">
              <a:off x="327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8" name="Line 12"/>
            <p:cNvSpPr>
              <a:spLocks noChangeShapeType="1"/>
            </p:cNvSpPr>
            <p:nvPr/>
          </p:nvSpPr>
          <p:spPr bwMode="auto">
            <a:xfrm flipV="1">
              <a:off x="348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9" name="Line 13"/>
            <p:cNvSpPr>
              <a:spLocks noChangeShapeType="1"/>
            </p:cNvSpPr>
            <p:nvPr/>
          </p:nvSpPr>
          <p:spPr bwMode="auto">
            <a:xfrm flipV="1">
              <a:off x="348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0" name="Line 14"/>
            <p:cNvSpPr>
              <a:spLocks noChangeShapeType="1"/>
            </p:cNvSpPr>
            <p:nvPr/>
          </p:nvSpPr>
          <p:spPr bwMode="auto">
            <a:xfrm flipV="1">
              <a:off x="3698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1" name="Line 15"/>
            <p:cNvSpPr>
              <a:spLocks noChangeShapeType="1"/>
            </p:cNvSpPr>
            <p:nvPr/>
          </p:nvSpPr>
          <p:spPr bwMode="auto">
            <a:xfrm flipV="1">
              <a:off x="3701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2" name="Line 16"/>
            <p:cNvSpPr>
              <a:spLocks noChangeShapeType="1"/>
            </p:cNvSpPr>
            <p:nvPr/>
          </p:nvSpPr>
          <p:spPr bwMode="auto">
            <a:xfrm flipV="1">
              <a:off x="3914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3" name="Line 17"/>
            <p:cNvSpPr>
              <a:spLocks noChangeShapeType="1"/>
            </p:cNvSpPr>
            <p:nvPr/>
          </p:nvSpPr>
          <p:spPr bwMode="auto">
            <a:xfrm flipV="1">
              <a:off x="3917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4" name="Line 18"/>
            <p:cNvSpPr>
              <a:spLocks noChangeShapeType="1"/>
            </p:cNvSpPr>
            <p:nvPr/>
          </p:nvSpPr>
          <p:spPr bwMode="auto">
            <a:xfrm flipV="1">
              <a:off x="4131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5" name="Line 19"/>
            <p:cNvSpPr>
              <a:spLocks noChangeShapeType="1"/>
            </p:cNvSpPr>
            <p:nvPr/>
          </p:nvSpPr>
          <p:spPr bwMode="auto">
            <a:xfrm flipV="1">
              <a:off x="4134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6" name="Line 20"/>
            <p:cNvSpPr>
              <a:spLocks noChangeShapeType="1"/>
            </p:cNvSpPr>
            <p:nvPr/>
          </p:nvSpPr>
          <p:spPr bwMode="auto">
            <a:xfrm flipV="1">
              <a:off x="4347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7" name="Line 21"/>
            <p:cNvSpPr>
              <a:spLocks noChangeShapeType="1"/>
            </p:cNvSpPr>
            <p:nvPr/>
          </p:nvSpPr>
          <p:spPr bwMode="auto">
            <a:xfrm flipV="1">
              <a:off x="4350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8" name="Line 22"/>
            <p:cNvSpPr>
              <a:spLocks noChangeShapeType="1"/>
            </p:cNvSpPr>
            <p:nvPr/>
          </p:nvSpPr>
          <p:spPr bwMode="auto">
            <a:xfrm flipV="1">
              <a:off x="4563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9" name="Line 23"/>
            <p:cNvSpPr>
              <a:spLocks noChangeShapeType="1"/>
            </p:cNvSpPr>
            <p:nvPr/>
          </p:nvSpPr>
          <p:spPr bwMode="auto">
            <a:xfrm flipV="1">
              <a:off x="4566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0" name="Line 24"/>
            <p:cNvSpPr>
              <a:spLocks noChangeShapeType="1"/>
            </p:cNvSpPr>
            <p:nvPr/>
          </p:nvSpPr>
          <p:spPr bwMode="auto">
            <a:xfrm flipV="1">
              <a:off x="477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Line 25"/>
            <p:cNvSpPr>
              <a:spLocks noChangeShapeType="1"/>
            </p:cNvSpPr>
            <p:nvPr/>
          </p:nvSpPr>
          <p:spPr bwMode="auto">
            <a:xfrm flipV="1">
              <a:off x="478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Line 26"/>
            <p:cNvSpPr>
              <a:spLocks noChangeShapeType="1"/>
            </p:cNvSpPr>
            <p:nvPr/>
          </p:nvSpPr>
          <p:spPr bwMode="auto">
            <a:xfrm flipV="1">
              <a:off x="499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3" name="Line 27"/>
            <p:cNvSpPr>
              <a:spLocks noChangeShapeType="1"/>
            </p:cNvSpPr>
            <p:nvPr/>
          </p:nvSpPr>
          <p:spPr bwMode="auto">
            <a:xfrm flipV="1">
              <a:off x="499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Line 28"/>
            <p:cNvSpPr>
              <a:spLocks noChangeShapeType="1"/>
            </p:cNvSpPr>
            <p:nvPr/>
          </p:nvSpPr>
          <p:spPr bwMode="auto">
            <a:xfrm flipV="1">
              <a:off x="520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5" name="Line 29"/>
            <p:cNvSpPr>
              <a:spLocks noChangeShapeType="1"/>
            </p:cNvSpPr>
            <p:nvPr/>
          </p:nvSpPr>
          <p:spPr bwMode="auto">
            <a:xfrm flipV="1">
              <a:off x="521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Line 30"/>
            <p:cNvSpPr>
              <a:spLocks noChangeShapeType="1"/>
            </p:cNvSpPr>
            <p:nvPr/>
          </p:nvSpPr>
          <p:spPr bwMode="auto">
            <a:xfrm flipV="1">
              <a:off x="542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Line 31"/>
            <p:cNvSpPr>
              <a:spLocks noChangeShapeType="1"/>
            </p:cNvSpPr>
            <p:nvPr/>
          </p:nvSpPr>
          <p:spPr bwMode="auto">
            <a:xfrm flipV="1">
              <a:off x="5428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8" name="Line 32"/>
            <p:cNvSpPr>
              <a:spLocks noChangeShapeType="1"/>
            </p:cNvSpPr>
            <p:nvPr/>
          </p:nvSpPr>
          <p:spPr bwMode="auto">
            <a:xfrm>
              <a:off x="2623" y="382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Line 33"/>
            <p:cNvSpPr>
              <a:spLocks noChangeShapeType="1"/>
            </p:cNvSpPr>
            <p:nvPr/>
          </p:nvSpPr>
          <p:spPr bwMode="auto">
            <a:xfrm>
              <a:off x="2623" y="3827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0" name="Line 34"/>
            <p:cNvSpPr>
              <a:spLocks noChangeShapeType="1"/>
            </p:cNvSpPr>
            <p:nvPr/>
          </p:nvSpPr>
          <p:spPr bwMode="auto">
            <a:xfrm>
              <a:off x="2623" y="3356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1" name="Line 35"/>
            <p:cNvSpPr>
              <a:spLocks noChangeShapeType="1"/>
            </p:cNvSpPr>
            <p:nvPr/>
          </p:nvSpPr>
          <p:spPr bwMode="auto">
            <a:xfrm>
              <a:off x="2623" y="3363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Line 36"/>
            <p:cNvSpPr>
              <a:spLocks noChangeShapeType="1"/>
            </p:cNvSpPr>
            <p:nvPr/>
          </p:nvSpPr>
          <p:spPr bwMode="auto">
            <a:xfrm>
              <a:off x="2623" y="312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3" name="Line 37"/>
            <p:cNvSpPr>
              <a:spLocks noChangeShapeType="1"/>
            </p:cNvSpPr>
            <p:nvPr/>
          </p:nvSpPr>
          <p:spPr bwMode="auto">
            <a:xfrm>
              <a:off x="2623" y="3134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Line 38"/>
            <p:cNvSpPr>
              <a:spLocks noChangeShapeType="1"/>
            </p:cNvSpPr>
            <p:nvPr/>
          </p:nvSpPr>
          <p:spPr bwMode="auto">
            <a:xfrm>
              <a:off x="2623" y="2892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Line 39"/>
            <p:cNvSpPr>
              <a:spLocks noChangeShapeType="1"/>
            </p:cNvSpPr>
            <p:nvPr/>
          </p:nvSpPr>
          <p:spPr bwMode="auto">
            <a:xfrm>
              <a:off x="2623" y="2899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6" name="Line 40"/>
            <p:cNvSpPr>
              <a:spLocks noChangeShapeType="1"/>
            </p:cNvSpPr>
            <p:nvPr/>
          </p:nvSpPr>
          <p:spPr bwMode="auto">
            <a:xfrm>
              <a:off x="2623" y="2664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Line 41"/>
            <p:cNvSpPr>
              <a:spLocks noChangeShapeType="1"/>
            </p:cNvSpPr>
            <p:nvPr/>
          </p:nvSpPr>
          <p:spPr bwMode="auto">
            <a:xfrm>
              <a:off x="2623" y="267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8" name="Line 42"/>
            <p:cNvSpPr>
              <a:spLocks noChangeShapeType="1"/>
            </p:cNvSpPr>
            <p:nvPr/>
          </p:nvSpPr>
          <p:spPr bwMode="auto">
            <a:xfrm>
              <a:off x="2623" y="242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Line 43"/>
            <p:cNvSpPr>
              <a:spLocks noChangeShapeType="1"/>
            </p:cNvSpPr>
            <p:nvPr/>
          </p:nvSpPr>
          <p:spPr bwMode="auto">
            <a:xfrm>
              <a:off x="2623" y="2435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0" name="Line 44"/>
            <p:cNvSpPr>
              <a:spLocks noChangeShapeType="1"/>
            </p:cNvSpPr>
            <p:nvPr/>
          </p:nvSpPr>
          <p:spPr bwMode="auto">
            <a:xfrm>
              <a:off x="2623" y="220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1" name="Line 45"/>
            <p:cNvSpPr>
              <a:spLocks noChangeShapeType="1"/>
            </p:cNvSpPr>
            <p:nvPr/>
          </p:nvSpPr>
          <p:spPr bwMode="auto">
            <a:xfrm>
              <a:off x="2623" y="2207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Line 46"/>
            <p:cNvSpPr>
              <a:spLocks noChangeShapeType="1"/>
            </p:cNvSpPr>
            <p:nvPr/>
          </p:nvSpPr>
          <p:spPr bwMode="auto">
            <a:xfrm>
              <a:off x="2623" y="1971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3" name="Line 47"/>
            <p:cNvSpPr>
              <a:spLocks noChangeShapeType="1"/>
            </p:cNvSpPr>
            <p:nvPr/>
          </p:nvSpPr>
          <p:spPr bwMode="auto">
            <a:xfrm>
              <a:off x="2623" y="197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Line 48"/>
            <p:cNvSpPr>
              <a:spLocks noChangeShapeType="1"/>
            </p:cNvSpPr>
            <p:nvPr/>
          </p:nvSpPr>
          <p:spPr bwMode="auto">
            <a:xfrm>
              <a:off x="2623" y="1736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5" name="Line 49"/>
            <p:cNvSpPr>
              <a:spLocks noChangeShapeType="1"/>
            </p:cNvSpPr>
            <p:nvPr/>
          </p:nvSpPr>
          <p:spPr bwMode="auto">
            <a:xfrm>
              <a:off x="2623" y="1743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Line 50"/>
            <p:cNvSpPr>
              <a:spLocks noChangeShapeType="1"/>
            </p:cNvSpPr>
            <p:nvPr/>
          </p:nvSpPr>
          <p:spPr bwMode="auto">
            <a:xfrm>
              <a:off x="2623" y="1507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7" name="Line 51"/>
            <p:cNvSpPr>
              <a:spLocks noChangeShapeType="1"/>
            </p:cNvSpPr>
            <p:nvPr/>
          </p:nvSpPr>
          <p:spPr bwMode="auto">
            <a:xfrm>
              <a:off x="2623" y="1514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8" name="Line 52"/>
            <p:cNvSpPr>
              <a:spLocks noChangeShapeType="1"/>
            </p:cNvSpPr>
            <p:nvPr/>
          </p:nvSpPr>
          <p:spPr bwMode="auto">
            <a:xfrm>
              <a:off x="2623" y="1279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Line 53"/>
            <p:cNvSpPr>
              <a:spLocks noChangeShapeType="1"/>
            </p:cNvSpPr>
            <p:nvPr/>
          </p:nvSpPr>
          <p:spPr bwMode="auto">
            <a:xfrm>
              <a:off x="2623" y="1285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Line 54"/>
            <p:cNvSpPr>
              <a:spLocks noChangeShapeType="1"/>
            </p:cNvSpPr>
            <p:nvPr/>
          </p:nvSpPr>
          <p:spPr bwMode="auto">
            <a:xfrm>
              <a:off x="2623" y="1043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1" name="Line 55"/>
            <p:cNvSpPr>
              <a:spLocks noChangeShapeType="1"/>
            </p:cNvSpPr>
            <p:nvPr/>
          </p:nvSpPr>
          <p:spPr bwMode="auto">
            <a:xfrm>
              <a:off x="2623" y="105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2" name="Line 56"/>
            <p:cNvSpPr>
              <a:spLocks noChangeShapeType="1"/>
            </p:cNvSpPr>
            <p:nvPr/>
          </p:nvSpPr>
          <p:spPr bwMode="auto">
            <a:xfrm>
              <a:off x="2623" y="357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3" name="Line 57"/>
            <p:cNvSpPr>
              <a:spLocks noChangeShapeType="1"/>
            </p:cNvSpPr>
            <p:nvPr/>
          </p:nvSpPr>
          <p:spPr bwMode="auto">
            <a:xfrm>
              <a:off x="2623" y="3585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Line 58"/>
            <p:cNvSpPr>
              <a:spLocks noChangeShapeType="1"/>
            </p:cNvSpPr>
            <p:nvPr/>
          </p:nvSpPr>
          <p:spPr bwMode="auto">
            <a:xfrm>
              <a:off x="2623" y="3592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5" name="Line 59"/>
            <p:cNvSpPr>
              <a:spLocks noChangeShapeType="1"/>
            </p:cNvSpPr>
            <p:nvPr/>
          </p:nvSpPr>
          <p:spPr bwMode="auto">
            <a:xfrm>
              <a:off x="2623" y="359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Rectangle 60"/>
            <p:cNvSpPr>
              <a:spLocks noChangeArrowheads="1"/>
            </p:cNvSpPr>
            <p:nvPr/>
          </p:nvSpPr>
          <p:spPr bwMode="auto">
            <a:xfrm>
              <a:off x="5588" y="3376"/>
              <a:ext cx="4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27" name="Freeform 61"/>
            <p:cNvSpPr>
              <a:spLocks/>
            </p:cNvSpPr>
            <p:nvPr/>
          </p:nvSpPr>
          <p:spPr bwMode="auto">
            <a:xfrm>
              <a:off x="5614" y="3531"/>
              <a:ext cx="27" cy="121"/>
            </a:xfrm>
            <a:custGeom>
              <a:avLst/>
              <a:gdLst>
                <a:gd name="T0" fmla="*/ 0 w 27"/>
                <a:gd name="T1" fmla="*/ 0 h 121"/>
                <a:gd name="T2" fmla="*/ 27 w 27"/>
                <a:gd name="T3" fmla="*/ 61 h 121"/>
                <a:gd name="T4" fmla="*/ 0 w 27"/>
                <a:gd name="T5" fmla="*/ 121 h 121"/>
                <a:gd name="T6" fmla="*/ 0 w 27"/>
                <a:gd name="T7" fmla="*/ 0 h 12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121"/>
                <a:gd name="T14" fmla="*/ 27 w 27"/>
                <a:gd name="T15" fmla="*/ 121 h 12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121">
                  <a:moveTo>
                    <a:pt x="0" y="0"/>
                  </a:moveTo>
                  <a:lnTo>
                    <a:pt x="27" y="61"/>
                  </a:lnTo>
                  <a:lnTo>
                    <a:pt x="0" y="1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2128" name="Line 62"/>
            <p:cNvSpPr>
              <a:spLocks noChangeShapeType="1"/>
            </p:cNvSpPr>
            <p:nvPr/>
          </p:nvSpPr>
          <p:spPr bwMode="auto">
            <a:xfrm flipV="1">
              <a:off x="304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9" name="Line 63"/>
            <p:cNvSpPr>
              <a:spLocks noChangeShapeType="1"/>
            </p:cNvSpPr>
            <p:nvPr/>
          </p:nvSpPr>
          <p:spPr bwMode="auto">
            <a:xfrm flipV="1">
              <a:off x="305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Line 64"/>
            <p:cNvSpPr>
              <a:spLocks noChangeShapeType="1"/>
            </p:cNvSpPr>
            <p:nvPr/>
          </p:nvSpPr>
          <p:spPr bwMode="auto">
            <a:xfrm flipV="1">
              <a:off x="305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1" name="Line 65"/>
            <p:cNvSpPr>
              <a:spLocks noChangeShapeType="1"/>
            </p:cNvSpPr>
            <p:nvPr/>
          </p:nvSpPr>
          <p:spPr bwMode="auto">
            <a:xfrm flipV="1">
              <a:off x="3058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Rectangle 66"/>
            <p:cNvSpPr>
              <a:spLocks noChangeArrowheads="1"/>
            </p:cNvSpPr>
            <p:nvPr/>
          </p:nvSpPr>
          <p:spPr bwMode="auto">
            <a:xfrm>
              <a:off x="3091" y="801"/>
              <a:ext cx="4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33" name="Freeform 67"/>
            <p:cNvSpPr>
              <a:spLocks/>
            </p:cNvSpPr>
            <p:nvPr/>
          </p:nvSpPr>
          <p:spPr bwMode="auto">
            <a:xfrm>
              <a:off x="3029" y="821"/>
              <a:ext cx="53" cy="61"/>
            </a:xfrm>
            <a:custGeom>
              <a:avLst/>
              <a:gdLst>
                <a:gd name="T0" fmla="*/ 0 w 53"/>
                <a:gd name="T1" fmla="*/ 61 h 61"/>
                <a:gd name="T2" fmla="*/ 26 w 53"/>
                <a:gd name="T3" fmla="*/ 0 h 61"/>
                <a:gd name="T4" fmla="*/ 53 w 53"/>
                <a:gd name="T5" fmla="*/ 61 h 61"/>
                <a:gd name="T6" fmla="*/ 0 w 53"/>
                <a:gd name="T7" fmla="*/ 61 h 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"/>
                <a:gd name="T13" fmla="*/ 0 h 61"/>
                <a:gd name="T14" fmla="*/ 53 w 53"/>
                <a:gd name="T15" fmla="*/ 61 h 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" h="61">
                  <a:moveTo>
                    <a:pt x="0" y="61"/>
                  </a:moveTo>
                  <a:lnTo>
                    <a:pt x="26" y="0"/>
                  </a:lnTo>
                  <a:lnTo>
                    <a:pt x="53" y="61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2134" name="Rectangle 68"/>
            <p:cNvSpPr>
              <a:spLocks noChangeArrowheads="1"/>
            </p:cNvSpPr>
            <p:nvPr/>
          </p:nvSpPr>
          <p:spPr bwMode="auto">
            <a:xfrm>
              <a:off x="2620" y="815"/>
              <a:ext cx="3027" cy="3247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2135" name="Line 69"/>
            <p:cNvSpPr>
              <a:spLocks noChangeShapeType="1"/>
            </p:cNvSpPr>
            <p:nvPr/>
          </p:nvSpPr>
          <p:spPr bwMode="auto">
            <a:xfrm>
              <a:off x="2839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Rectangle 70"/>
            <p:cNvSpPr>
              <a:spLocks noChangeArrowheads="1"/>
            </p:cNvSpPr>
            <p:nvPr/>
          </p:nvSpPr>
          <p:spPr bwMode="auto">
            <a:xfrm>
              <a:off x="2810" y="3632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37" name="Rectangle 71"/>
            <p:cNvSpPr>
              <a:spLocks noChangeArrowheads="1"/>
            </p:cNvSpPr>
            <p:nvPr/>
          </p:nvSpPr>
          <p:spPr bwMode="auto">
            <a:xfrm>
              <a:off x="3067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38" name="Line 72"/>
            <p:cNvSpPr>
              <a:spLocks noChangeShapeType="1"/>
            </p:cNvSpPr>
            <p:nvPr/>
          </p:nvSpPr>
          <p:spPr bwMode="auto">
            <a:xfrm>
              <a:off x="3272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9" name="Rectangle 73"/>
            <p:cNvSpPr>
              <a:spLocks noChangeArrowheads="1"/>
            </p:cNvSpPr>
            <p:nvPr/>
          </p:nvSpPr>
          <p:spPr bwMode="auto">
            <a:xfrm>
              <a:off x="3275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40" name="Line 74"/>
            <p:cNvSpPr>
              <a:spLocks noChangeShapeType="1"/>
            </p:cNvSpPr>
            <p:nvPr/>
          </p:nvSpPr>
          <p:spPr bwMode="auto">
            <a:xfrm>
              <a:off x="3485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1" name="Rectangle 75"/>
            <p:cNvSpPr>
              <a:spLocks noChangeArrowheads="1"/>
            </p:cNvSpPr>
            <p:nvPr/>
          </p:nvSpPr>
          <p:spPr bwMode="auto">
            <a:xfrm>
              <a:off x="3488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42" name="Line 76"/>
            <p:cNvSpPr>
              <a:spLocks noChangeShapeType="1"/>
            </p:cNvSpPr>
            <p:nvPr/>
          </p:nvSpPr>
          <p:spPr bwMode="auto">
            <a:xfrm>
              <a:off x="3701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3" name="Rectangle 77"/>
            <p:cNvSpPr>
              <a:spLocks noChangeArrowheads="1"/>
            </p:cNvSpPr>
            <p:nvPr/>
          </p:nvSpPr>
          <p:spPr bwMode="auto">
            <a:xfrm>
              <a:off x="3704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144" name="Line 78"/>
            <p:cNvSpPr>
              <a:spLocks noChangeShapeType="1"/>
            </p:cNvSpPr>
            <p:nvPr/>
          </p:nvSpPr>
          <p:spPr bwMode="auto">
            <a:xfrm>
              <a:off x="3917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Rectangle 79"/>
            <p:cNvSpPr>
              <a:spLocks noChangeArrowheads="1"/>
            </p:cNvSpPr>
            <p:nvPr/>
          </p:nvSpPr>
          <p:spPr bwMode="auto">
            <a:xfrm>
              <a:off x="3920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46" name="Line 80"/>
            <p:cNvSpPr>
              <a:spLocks noChangeShapeType="1"/>
            </p:cNvSpPr>
            <p:nvPr/>
          </p:nvSpPr>
          <p:spPr bwMode="auto">
            <a:xfrm>
              <a:off x="4134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7" name="Rectangle 81"/>
            <p:cNvSpPr>
              <a:spLocks noChangeArrowheads="1"/>
            </p:cNvSpPr>
            <p:nvPr/>
          </p:nvSpPr>
          <p:spPr bwMode="auto">
            <a:xfrm>
              <a:off x="4136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148" name="Line 82"/>
            <p:cNvSpPr>
              <a:spLocks noChangeShapeType="1"/>
            </p:cNvSpPr>
            <p:nvPr/>
          </p:nvSpPr>
          <p:spPr bwMode="auto">
            <a:xfrm>
              <a:off x="4350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9" name="Rectangle 83"/>
            <p:cNvSpPr>
              <a:spLocks noChangeArrowheads="1"/>
            </p:cNvSpPr>
            <p:nvPr/>
          </p:nvSpPr>
          <p:spPr bwMode="auto">
            <a:xfrm>
              <a:off x="4353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150" name="Line 84"/>
            <p:cNvSpPr>
              <a:spLocks noChangeShapeType="1"/>
            </p:cNvSpPr>
            <p:nvPr/>
          </p:nvSpPr>
          <p:spPr bwMode="auto">
            <a:xfrm>
              <a:off x="4566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1" name="Rectangle 85"/>
            <p:cNvSpPr>
              <a:spLocks noChangeArrowheads="1"/>
            </p:cNvSpPr>
            <p:nvPr/>
          </p:nvSpPr>
          <p:spPr bwMode="auto">
            <a:xfrm>
              <a:off x="4569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2152" name="Line 86"/>
            <p:cNvSpPr>
              <a:spLocks noChangeShapeType="1"/>
            </p:cNvSpPr>
            <p:nvPr/>
          </p:nvSpPr>
          <p:spPr bwMode="auto">
            <a:xfrm>
              <a:off x="4782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3" name="Rectangle 87"/>
            <p:cNvSpPr>
              <a:spLocks noChangeArrowheads="1"/>
            </p:cNvSpPr>
            <p:nvPr/>
          </p:nvSpPr>
          <p:spPr bwMode="auto">
            <a:xfrm>
              <a:off x="4785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154" name="Line 88"/>
            <p:cNvSpPr>
              <a:spLocks noChangeShapeType="1"/>
            </p:cNvSpPr>
            <p:nvPr/>
          </p:nvSpPr>
          <p:spPr bwMode="auto">
            <a:xfrm>
              <a:off x="4995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" name="Rectangle 89"/>
            <p:cNvSpPr>
              <a:spLocks noChangeArrowheads="1"/>
            </p:cNvSpPr>
            <p:nvPr/>
          </p:nvSpPr>
          <p:spPr bwMode="auto">
            <a:xfrm>
              <a:off x="4998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2156" name="Line 90"/>
            <p:cNvSpPr>
              <a:spLocks noChangeShapeType="1"/>
            </p:cNvSpPr>
            <p:nvPr/>
          </p:nvSpPr>
          <p:spPr bwMode="auto">
            <a:xfrm>
              <a:off x="5212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7" name="Rectangle 91"/>
            <p:cNvSpPr>
              <a:spLocks noChangeArrowheads="1"/>
            </p:cNvSpPr>
            <p:nvPr/>
          </p:nvSpPr>
          <p:spPr bwMode="auto">
            <a:xfrm>
              <a:off x="5182" y="3632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2158" name="Line 92"/>
            <p:cNvSpPr>
              <a:spLocks noChangeShapeType="1"/>
            </p:cNvSpPr>
            <p:nvPr/>
          </p:nvSpPr>
          <p:spPr bwMode="auto">
            <a:xfrm>
              <a:off x="5428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9" name="Rectangle 93"/>
            <p:cNvSpPr>
              <a:spLocks noChangeArrowheads="1"/>
            </p:cNvSpPr>
            <p:nvPr/>
          </p:nvSpPr>
          <p:spPr bwMode="auto">
            <a:xfrm>
              <a:off x="5398" y="3632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11</a:t>
              </a:r>
              <a:endParaRPr lang="en-US"/>
            </a:p>
          </p:txBody>
        </p:sp>
        <p:sp>
          <p:nvSpPr>
            <p:cNvPr id="2160" name="Rectangle 94"/>
            <p:cNvSpPr>
              <a:spLocks noChangeArrowheads="1"/>
            </p:cNvSpPr>
            <p:nvPr/>
          </p:nvSpPr>
          <p:spPr bwMode="auto">
            <a:xfrm>
              <a:off x="2978" y="3760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61" name="Line 95"/>
            <p:cNvSpPr>
              <a:spLocks noChangeShapeType="1"/>
            </p:cNvSpPr>
            <p:nvPr/>
          </p:nvSpPr>
          <p:spPr bwMode="auto">
            <a:xfrm>
              <a:off x="3041" y="3827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2" name="Rectangle 96"/>
            <p:cNvSpPr>
              <a:spLocks noChangeArrowheads="1"/>
            </p:cNvSpPr>
            <p:nvPr/>
          </p:nvSpPr>
          <p:spPr bwMode="auto">
            <a:xfrm>
              <a:off x="3008" y="3296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63" name="Line 97"/>
            <p:cNvSpPr>
              <a:spLocks noChangeShapeType="1"/>
            </p:cNvSpPr>
            <p:nvPr/>
          </p:nvSpPr>
          <p:spPr bwMode="auto">
            <a:xfrm>
              <a:off x="3041" y="3363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4" name="Rectangle 98"/>
            <p:cNvSpPr>
              <a:spLocks noChangeArrowheads="1"/>
            </p:cNvSpPr>
            <p:nvPr/>
          </p:nvSpPr>
          <p:spPr bwMode="auto">
            <a:xfrm>
              <a:off x="3008" y="3067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65" name="Line 99"/>
            <p:cNvSpPr>
              <a:spLocks noChangeShapeType="1"/>
            </p:cNvSpPr>
            <p:nvPr/>
          </p:nvSpPr>
          <p:spPr bwMode="auto">
            <a:xfrm>
              <a:off x="3041" y="3134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6" name="Rectangle 100"/>
            <p:cNvSpPr>
              <a:spLocks noChangeArrowheads="1"/>
            </p:cNvSpPr>
            <p:nvPr/>
          </p:nvSpPr>
          <p:spPr bwMode="auto">
            <a:xfrm>
              <a:off x="3008" y="28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167" name="Line 101"/>
            <p:cNvSpPr>
              <a:spLocks noChangeShapeType="1"/>
            </p:cNvSpPr>
            <p:nvPr/>
          </p:nvSpPr>
          <p:spPr bwMode="auto">
            <a:xfrm>
              <a:off x="3041" y="2899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8" name="Rectangle 102"/>
            <p:cNvSpPr>
              <a:spLocks noChangeArrowheads="1"/>
            </p:cNvSpPr>
            <p:nvPr/>
          </p:nvSpPr>
          <p:spPr bwMode="auto">
            <a:xfrm>
              <a:off x="3008" y="2603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69" name="Line 103"/>
            <p:cNvSpPr>
              <a:spLocks noChangeShapeType="1"/>
            </p:cNvSpPr>
            <p:nvPr/>
          </p:nvSpPr>
          <p:spPr bwMode="auto">
            <a:xfrm>
              <a:off x="3041" y="2670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0" name="Rectangle 104"/>
            <p:cNvSpPr>
              <a:spLocks noChangeArrowheads="1"/>
            </p:cNvSpPr>
            <p:nvPr/>
          </p:nvSpPr>
          <p:spPr bwMode="auto">
            <a:xfrm>
              <a:off x="3008" y="2368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" name="Line 105"/>
            <p:cNvSpPr>
              <a:spLocks noChangeShapeType="1"/>
            </p:cNvSpPr>
            <p:nvPr/>
          </p:nvSpPr>
          <p:spPr bwMode="auto">
            <a:xfrm>
              <a:off x="3041" y="2435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2" name="Rectangle 106"/>
            <p:cNvSpPr>
              <a:spLocks noChangeArrowheads="1"/>
            </p:cNvSpPr>
            <p:nvPr/>
          </p:nvSpPr>
          <p:spPr bwMode="auto">
            <a:xfrm>
              <a:off x="3008" y="2139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173" name="Line 107"/>
            <p:cNvSpPr>
              <a:spLocks noChangeShapeType="1"/>
            </p:cNvSpPr>
            <p:nvPr/>
          </p:nvSpPr>
          <p:spPr bwMode="auto">
            <a:xfrm>
              <a:off x="3041" y="2207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" name="Rectangle 108"/>
            <p:cNvSpPr>
              <a:spLocks noChangeArrowheads="1"/>
            </p:cNvSpPr>
            <p:nvPr/>
          </p:nvSpPr>
          <p:spPr bwMode="auto">
            <a:xfrm>
              <a:off x="3008" y="1911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5" name="Line 109"/>
            <p:cNvSpPr>
              <a:spLocks noChangeShapeType="1"/>
            </p:cNvSpPr>
            <p:nvPr/>
          </p:nvSpPr>
          <p:spPr bwMode="auto">
            <a:xfrm>
              <a:off x="3041" y="1978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10"/>
            <p:cNvSpPr>
              <a:spLocks noChangeArrowheads="1"/>
            </p:cNvSpPr>
            <p:nvPr/>
          </p:nvSpPr>
          <p:spPr bwMode="auto">
            <a:xfrm>
              <a:off x="3008" y="1675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177" name="Line 111"/>
            <p:cNvSpPr>
              <a:spLocks noChangeShapeType="1"/>
            </p:cNvSpPr>
            <p:nvPr/>
          </p:nvSpPr>
          <p:spPr bwMode="auto">
            <a:xfrm>
              <a:off x="3041" y="1743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8" name="Rectangle 112"/>
            <p:cNvSpPr>
              <a:spLocks noChangeArrowheads="1"/>
            </p:cNvSpPr>
            <p:nvPr/>
          </p:nvSpPr>
          <p:spPr bwMode="auto">
            <a:xfrm>
              <a:off x="3008" y="1447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2179" name="Line 113"/>
            <p:cNvSpPr>
              <a:spLocks noChangeShapeType="1"/>
            </p:cNvSpPr>
            <p:nvPr/>
          </p:nvSpPr>
          <p:spPr bwMode="auto">
            <a:xfrm>
              <a:off x="3041" y="1514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0" name="Rectangle 114"/>
            <p:cNvSpPr>
              <a:spLocks noChangeArrowheads="1"/>
            </p:cNvSpPr>
            <p:nvPr/>
          </p:nvSpPr>
          <p:spPr bwMode="auto">
            <a:xfrm>
              <a:off x="2978" y="1218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2181" name="Line 115"/>
            <p:cNvSpPr>
              <a:spLocks noChangeShapeType="1"/>
            </p:cNvSpPr>
            <p:nvPr/>
          </p:nvSpPr>
          <p:spPr bwMode="auto">
            <a:xfrm>
              <a:off x="3041" y="1285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2" name="Rectangle 116"/>
            <p:cNvSpPr>
              <a:spLocks noChangeArrowheads="1"/>
            </p:cNvSpPr>
            <p:nvPr/>
          </p:nvSpPr>
          <p:spPr bwMode="auto">
            <a:xfrm>
              <a:off x="2978" y="983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11</a:t>
              </a:r>
              <a:endParaRPr lang="en-US"/>
            </a:p>
          </p:txBody>
        </p:sp>
        <p:sp>
          <p:nvSpPr>
            <p:cNvPr id="2183" name="Line 117"/>
            <p:cNvSpPr>
              <a:spLocks noChangeShapeType="1"/>
            </p:cNvSpPr>
            <p:nvPr/>
          </p:nvSpPr>
          <p:spPr bwMode="auto">
            <a:xfrm>
              <a:off x="3041" y="1050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4" name="Rectangle 118"/>
            <p:cNvSpPr>
              <a:spLocks noChangeArrowheads="1"/>
            </p:cNvSpPr>
            <p:nvPr/>
          </p:nvSpPr>
          <p:spPr bwMode="auto">
            <a:xfrm>
              <a:off x="2620" y="815"/>
              <a:ext cx="3027" cy="3247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sp>
        <p:nvSpPr>
          <p:cNvPr id="120" name="Rectangle 119"/>
          <p:cNvSpPr/>
          <p:nvPr/>
        </p:nvSpPr>
        <p:spPr>
          <a:xfrm>
            <a:off x="4685978" y="1038225"/>
            <a:ext cx="3684587" cy="5537200"/>
          </a:xfrm>
          <a:prstGeom prst="rect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21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78886283"/>
              </p:ext>
            </p:extLst>
          </p:nvPr>
        </p:nvGraphicFramePr>
        <p:xfrm>
          <a:off x="5711503" y="3248025"/>
          <a:ext cx="831850" cy="387350"/>
        </p:xfrm>
        <a:graphic>
          <a:graphicData uri="http://schemas.openxmlformats.org/presentationml/2006/ole">
            <p:oleObj spid="_x0000_s2095" name="Equation" r:id="rId5" imgW="380670" imgH="177646" progId="Equation.DSMT4">
              <p:embed/>
            </p:oleObj>
          </a:graphicData>
        </a:graphic>
      </p:graphicFrame>
      <p:sp>
        <p:nvSpPr>
          <p:cNvPr id="122" name="Rectangle 121"/>
          <p:cNvSpPr/>
          <p:nvPr/>
        </p:nvSpPr>
        <p:spPr>
          <a:xfrm>
            <a:off x="3212778" y="1030288"/>
            <a:ext cx="5157787" cy="4349750"/>
          </a:xfrm>
          <a:prstGeom prst="rect">
            <a:avLst/>
          </a:prstGeom>
          <a:solidFill>
            <a:srgbClr val="FF00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23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839203403"/>
              </p:ext>
            </p:extLst>
          </p:nvPr>
        </p:nvGraphicFramePr>
        <p:xfrm>
          <a:off x="5732140" y="3657600"/>
          <a:ext cx="774700" cy="442913"/>
        </p:xfrm>
        <a:graphic>
          <a:graphicData uri="http://schemas.openxmlformats.org/presentationml/2006/ole">
            <p:oleObj spid="_x0000_s2096" name="Equation" r:id="rId6" imgW="355292" imgH="203024" progId="Equation.DSMT4">
              <p:embed/>
            </p:oleObj>
          </a:graphicData>
        </a:graphic>
      </p:graphicFrame>
      <p:graphicFrame>
        <p:nvGraphicFramePr>
          <p:cNvPr id="125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863074559"/>
              </p:ext>
            </p:extLst>
          </p:nvPr>
        </p:nvGraphicFramePr>
        <p:xfrm>
          <a:off x="4208140" y="3709988"/>
          <a:ext cx="1492250" cy="442912"/>
        </p:xfrm>
        <a:graphic>
          <a:graphicData uri="http://schemas.openxmlformats.org/presentationml/2006/ole">
            <p:oleObj spid="_x0000_s2097" name="Equation" r:id="rId7" imgW="685800" imgH="203200" progId="Equation.DSMT4">
              <p:embed/>
            </p:oleObj>
          </a:graphicData>
        </a:graphic>
      </p:graphicFrame>
      <p:sp>
        <p:nvSpPr>
          <p:cNvPr id="126" name="Right Triangle 125"/>
          <p:cNvSpPr/>
          <p:nvPr/>
        </p:nvSpPr>
        <p:spPr>
          <a:xfrm>
            <a:off x="4682803" y="2628900"/>
            <a:ext cx="2570162" cy="2755900"/>
          </a:xfrm>
          <a:prstGeom prst="rtTriangle">
            <a:avLst/>
          </a:prstGeom>
          <a:solidFill>
            <a:srgbClr val="7030A0">
              <a:alpha val="29000"/>
            </a:srgb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8" name="Right Triangle 127"/>
          <p:cNvSpPr/>
          <p:nvPr/>
        </p:nvSpPr>
        <p:spPr>
          <a:xfrm>
            <a:off x="3203253" y="1014413"/>
            <a:ext cx="5140325" cy="5549900"/>
          </a:xfrm>
          <a:prstGeom prst="rtTriangle">
            <a:avLst/>
          </a:prstGeom>
          <a:solidFill>
            <a:srgbClr val="00B05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9" name="TextBox 128"/>
          <p:cNvSpPr txBox="1">
            <a:spLocks noChangeArrowheads="1"/>
          </p:cNvSpPr>
          <p:nvPr/>
        </p:nvSpPr>
        <p:spPr bwMode="auto">
          <a:xfrm>
            <a:off x="490215" y="2771775"/>
            <a:ext cx="8699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BASE:</a:t>
            </a:r>
          </a:p>
        </p:txBody>
      </p:sp>
      <p:graphicFrame>
        <p:nvGraphicFramePr>
          <p:cNvPr id="1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29022157"/>
              </p:ext>
            </p:extLst>
          </p:nvPr>
        </p:nvGraphicFramePr>
        <p:xfrm>
          <a:off x="644203" y="3148013"/>
          <a:ext cx="949325" cy="349250"/>
        </p:xfrm>
        <a:graphic>
          <a:graphicData uri="http://schemas.openxmlformats.org/presentationml/2006/ole">
            <p:oleObj spid="_x0000_s2098" name="Equation" r:id="rId8" imgW="482181" imgH="177646" progId="Equation.DSMT4">
              <p:embed/>
            </p:oleObj>
          </a:graphicData>
        </a:graphic>
      </p:graphicFrame>
      <p:graphicFrame>
        <p:nvGraphicFramePr>
          <p:cNvPr id="21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19193078"/>
              </p:ext>
            </p:extLst>
          </p:nvPr>
        </p:nvGraphicFramePr>
        <p:xfrm>
          <a:off x="1666553" y="3146425"/>
          <a:ext cx="498475" cy="349250"/>
        </p:xfrm>
        <a:graphic>
          <a:graphicData uri="http://schemas.openxmlformats.org/presentationml/2006/ole">
            <p:oleObj spid="_x0000_s2099" name="Equation" r:id="rId9" imgW="253670" imgH="177569" progId="Equation.DSMT4">
              <p:embed/>
            </p:oleObj>
          </a:graphicData>
        </a:graphic>
      </p:graphicFrame>
      <p:sp>
        <p:nvSpPr>
          <p:cNvPr id="132" name="TextBox 131"/>
          <p:cNvSpPr txBox="1">
            <a:spLocks noChangeArrowheads="1"/>
          </p:cNvSpPr>
          <p:nvPr/>
        </p:nvSpPr>
        <p:spPr bwMode="auto">
          <a:xfrm>
            <a:off x="496565" y="3563938"/>
            <a:ext cx="12398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HEIGHT:</a:t>
            </a:r>
          </a:p>
        </p:txBody>
      </p:sp>
      <p:graphicFrame>
        <p:nvGraphicFramePr>
          <p:cNvPr id="1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05245551"/>
              </p:ext>
            </p:extLst>
          </p:nvPr>
        </p:nvGraphicFramePr>
        <p:xfrm>
          <a:off x="674365" y="3997325"/>
          <a:ext cx="873125" cy="349250"/>
        </p:xfrm>
        <a:graphic>
          <a:graphicData uri="http://schemas.openxmlformats.org/presentationml/2006/ole">
            <p:oleObj spid="_x0000_s2100" name="Equation" r:id="rId10" imgW="444114" imgH="177646" progId="Equation.DSMT4">
              <p:embed/>
            </p:oleObj>
          </a:graphicData>
        </a:graphic>
      </p:graphicFrame>
      <p:graphicFrame>
        <p:nvGraphicFramePr>
          <p:cNvPr id="13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29667847"/>
              </p:ext>
            </p:extLst>
          </p:nvPr>
        </p:nvGraphicFramePr>
        <p:xfrm>
          <a:off x="1687190" y="3995738"/>
          <a:ext cx="498475" cy="349250"/>
        </p:xfrm>
        <a:graphic>
          <a:graphicData uri="http://schemas.openxmlformats.org/presentationml/2006/ole">
            <p:oleObj spid="_x0000_s2101" name="Equation" r:id="rId11" imgW="253670" imgH="177569" progId="Equation.DSMT4">
              <p:embed/>
            </p:oleObj>
          </a:graphicData>
        </a:graphic>
      </p:graphicFrame>
      <p:graphicFrame>
        <p:nvGraphicFramePr>
          <p:cNvPr id="21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79144660"/>
              </p:ext>
            </p:extLst>
          </p:nvPr>
        </p:nvGraphicFramePr>
        <p:xfrm>
          <a:off x="436240" y="4605338"/>
          <a:ext cx="1357313" cy="904875"/>
        </p:xfrm>
        <a:graphic>
          <a:graphicData uri="http://schemas.openxmlformats.org/presentationml/2006/ole">
            <p:oleObj spid="_x0000_s2102" name="Equation" r:id="rId12" imgW="647700" imgH="431800" progId="Equation.DSMT4">
              <p:embed/>
            </p:oleObj>
          </a:graphicData>
        </a:graphic>
      </p:graphicFrame>
      <p:graphicFrame>
        <p:nvGraphicFramePr>
          <p:cNvPr id="21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89882320"/>
              </p:ext>
            </p:extLst>
          </p:nvPr>
        </p:nvGraphicFramePr>
        <p:xfrm>
          <a:off x="1887215" y="4632325"/>
          <a:ext cx="1036638" cy="904875"/>
        </p:xfrm>
        <a:graphic>
          <a:graphicData uri="http://schemas.openxmlformats.org/presentationml/2006/ole">
            <p:oleObj spid="_x0000_s2103" name="Equation" r:id="rId13" imgW="495085" imgH="431613" progId="Equation.DSMT4">
              <p:embed/>
            </p:oleObj>
          </a:graphicData>
        </a:graphic>
      </p:graphicFrame>
      <p:graphicFrame>
        <p:nvGraphicFramePr>
          <p:cNvPr id="21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776294001"/>
              </p:ext>
            </p:extLst>
          </p:nvPr>
        </p:nvGraphicFramePr>
        <p:xfrm>
          <a:off x="756915" y="5581650"/>
          <a:ext cx="1755775" cy="452438"/>
        </p:xfrm>
        <a:graphic>
          <a:graphicData uri="http://schemas.openxmlformats.org/presentationml/2006/ole">
            <p:oleObj spid="_x0000_s2104" name="Equation" r:id="rId14" imgW="837836" imgH="215806" progId="Equation.DSMT4">
              <p:embed/>
            </p:oleObj>
          </a:graphicData>
        </a:graphic>
      </p:graphicFrame>
      <p:cxnSp>
        <p:nvCxnSpPr>
          <p:cNvPr id="138" name="Straight Connector 137"/>
          <p:cNvCxnSpPr/>
          <p:nvPr/>
        </p:nvCxnSpPr>
        <p:spPr>
          <a:xfrm>
            <a:off x="4705028" y="5454650"/>
            <a:ext cx="2554287" cy="0"/>
          </a:xfrm>
          <a:prstGeom prst="line">
            <a:avLst/>
          </a:prstGeom>
          <a:ln w="34925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rot="16200000" flipV="1">
            <a:off x="3247702" y="4011613"/>
            <a:ext cx="2754313" cy="1588"/>
          </a:xfrm>
          <a:prstGeom prst="line">
            <a:avLst/>
          </a:prstGeom>
          <a:ln w="34925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rot="16200000" flipV="1">
            <a:off x="3029421" y="1234282"/>
            <a:ext cx="5532437" cy="5149850"/>
          </a:xfrm>
          <a:prstGeom prst="straightConnector1">
            <a:avLst/>
          </a:prstGeom>
          <a:ln w="38100">
            <a:prstDash val="solid"/>
            <a:headEnd type="stealt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49792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/>
      <p:bldP spid="120" grpId="1" animBg="1"/>
      <p:bldP spid="122" grpId="0" animBg="1"/>
      <p:bldP spid="122" grpId="1" animBg="1"/>
      <p:bldP spid="126" grpId="0" animBg="1"/>
      <p:bldP spid="128" grpId="0" animBg="1"/>
      <p:bldP spid="128" grpId="1" animBg="1"/>
      <p:bldP spid="129" grpId="0"/>
      <p:bldP spid="1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054" y="312738"/>
            <a:ext cx="7497762" cy="7270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800" dirty="0" smtClean="0">
                <a:solidFill>
                  <a:schemeClr val="tx2">
                    <a:satMod val="130000"/>
                  </a:schemeClr>
                </a:solidFill>
              </a:rPr>
              <a:t>Practice: Graph the system and find the area of the shaded region</a:t>
            </a:r>
            <a:endParaRPr lang="en-CA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38380373"/>
              </p:ext>
            </p:extLst>
          </p:nvPr>
        </p:nvGraphicFramePr>
        <p:xfrm>
          <a:off x="604391" y="1133475"/>
          <a:ext cx="1731963" cy="1427163"/>
        </p:xfrm>
        <a:graphic>
          <a:graphicData uri="http://schemas.openxmlformats.org/presentationml/2006/ole">
            <p:oleObj spid="_x0000_s3118" name="Equation" r:id="rId4" imgW="863225" imgH="710891" progId="Equation.DSMT4">
              <p:embed/>
            </p:oleObj>
          </a:graphicData>
        </a:graphic>
      </p:graphicFrame>
      <p:grpSp>
        <p:nvGrpSpPr>
          <p:cNvPr id="3086" name="Group 6"/>
          <p:cNvGrpSpPr>
            <a:grpSpLocks noChangeAspect="1"/>
          </p:cNvGrpSpPr>
          <p:nvPr/>
        </p:nvGrpSpPr>
        <p:grpSpPr bwMode="auto">
          <a:xfrm>
            <a:off x="3320604" y="1020763"/>
            <a:ext cx="5184775" cy="5575300"/>
            <a:chOff x="2617" y="808"/>
            <a:chExt cx="3033" cy="3261"/>
          </a:xfrm>
        </p:grpSpPr>
        <p:sp>
          <p:nvSpPr>
            <p:cNvPr id="3100" name="AutoShape 5"/>
            <p:cNvSpPr>
              <a:spLocks noChangeAspect="1" noChangeArrowheads="1" noTextEdit="1"/>
            </p:cNvSpPr>
            <p:nvPr/>
          </p:nvSpPr>
          <p:spPr bwMode="auto">
            <a:xfrm>
              <a:off x="2617" y="808"/>
              <a:ext cx="3033" cy="3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1" name="Rectangle 7"/>
            <p:cNvSpPr>
              <a:spLocks noChangeArrowheads="1"/>
            </p:cNvSpPr>
            <p:nvPr/>
          </p:nvSpPr>
          <p:spPr bwMode="auto">
            <a:xfrm>
              <a:off x="2620" y="815"/>
              <a:ext cx="3027" cy="324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02" name="Line 8"/>
            <p:cNvSpPr>
              <a:spLocks noChangeShapeType="1"/>
            </p:cNvSpPr>
            <p:nvPr/>
          </p:nvSpPr>
          <p:spPr bwMode="auto">
            <a:xfrm flipV="1">
              <a:off x="2836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3" name="Line 9"/>
            <p:cNvSpPr>
              <a:spLocks noChangeShapeType="1"/>
            </p:cNvSpPr>
            <p:nvPr/>
          </p:nvSpPr>
          <p:spPr bwMode="auto">
            <a:xfrm flipV="1">
              <a:off x="283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4" name="Line 10"/>
            <p:cNvSpPr>
              <a:spLocks noChangeShapeType="1"/>
            </p:cNvSpPr>
            <p:nvPr/>
          </p:nvSpPr>
          <p:spPr bwMode="auto">
            <a:xfrm flipV="1">
              <a:off x="326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5" name="Line 11"/>
            <p:cNvSpPr>
              <a:spLocks noChangeShapeType="1"/>
            </p:cNvSpPr>
            <p:nvPr/>
          </p:nvSpPr>
          <p:spPr bwMode="auto">
            <a:xfrm flipV="1">
              <a:off x="327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6" name="Line 12"/>
            <p:cNvSpPr>
              <a:spLocks noChangeShapeType="1"/>
            </p:cNvSpPr>
            <p:nvPr/>
          </p:nvSpPr>
          <p:spPr bwMode="auto">
            <a:xfrm flipV="1">
              <a:off x="348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7" name="Line 13"/>
            <p:cNvSpPr>
              <a:spLocks noChangeShapeType="1"/>
            </p:cNvSpPr>
            <p:nvPr/>
          </p:nvSpPr>
          <p:spPr bwMode="auto">
            <a:xfrm flipV="1">
              <a:off x="348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8" name="Line 14"/>
            <p:cNvSpPr>
              <a:spLocks noChangeShapeType="1"/>
            </p:cNvSpPr>
            <p:nvPr/>
          </p:nvSpPr>
          <p:spPr bwMode="auto">
            <a:xfrm flipV="1">
              <a:off x="3698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9" name="Line 15"/>
            <p:cNvSpPr>
              <a:spLocks noChangeShapeType="1"/>
            </p:cNvSpPr>
            <p:nvPr/>
          </p:nvSpPr>
          <p:spPr bwMode="auto">
            <a:xfrm flipV="1">
              <a:off x="3701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0" name="Line 16"/>
            <p:cNvSpPr>
              <a:spLocks noChangeShapeType="1"/>
            </p:cNvSpPr>
            <p:nvPr/>
          </p:nvSpPr>
          <p:spPr bwMode="auto">
            <a:xfrm flipV="1">
              <a:off x="3914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1" name="Line 17"/>
            <p:cNvSpPr>
              <a:spLocks noChangeShapeType="1"/>
            </p:cNvSpPr>
            <p:nvPr/>
          </p:nvSpPr>
          <p:spPr bwMode="auto">
            <a:xfrm flipV="1">
              <a:off x="3917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2" name="Line 18"/>
            <p:cNvSpPr>
              <a:spLocks noChangeShapeType="1"/>
            </p:cNvSpPr>
            <p:nvPr/>
          </p:nvSpPr>
          <p:spPr bwMode="auto">
            <a:xfrm flipV="1">
              <a:off x="4131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3" name="Line 19"/>
            <p:cNvSpPr>
              <a:spLocks noChangeShapeType="1"/>
            </p:cNvSpPr>
            <p:nvPr/>
          </p:nvSpPr>
          <p:spPr bwMode="auto">
            <a:xfrm flipV="1">
              <a:off x="4134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4" name="Line 20"/>
            <p:cNvSpPr>
              <a:spLocks noChangeShapeType="1"/>
            </p:cNvSpPr>
            <p:nvPr/>
          </p:nvSpPr>
          <p:spPr bwMode="auto">
            <a:xfrm flipV="1">
              <a:off x="4347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Line 21"/>
            <p:cNvSpPr>
              <a:spLocks noChangeShapeType="1"/>
            </p:cNvSpPr>
            <p:nvPr/>
          </p:nvSpPr>
          <p:spPr bwMode="auto">
            <a:xfrm flipV="1">
              <a:off x="4350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22"/>
            <p:cNvSpPr>
              <a:spLocks noChangeShapeType="1"/>
            </p:cNvSpPr>
            <p:nvPr/>
          </p:nvSpPr>
          <p:spPr bwMode="auto">
            <a:xfrm flipV="1">
              <a:off x="4563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23"/>
            <p:cNvSpPr>
              <a:spLocks noChangeShapeType="1"/>
            </p:cNvSpPr>
            <p:nvPr/>
          </p:nvSpPr>
          <p:spPr bwMode="auto">
            <a:xfrm flipV="1">
              <a:off x="4566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24"/>
            <p:cNvSpPr>
              <a:spLocks noChangeShapeType="1"/>
            </p:cNvSpPr>
            <p:nvPr/>
          </p:nvSpPr>
          <p:spPr bwMode="auto">
            <a:xfrm flipV="1">
              <a:off x="477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25"/>
            <p:cNvSpPr>
              <a:spLocks noChangeShapeType="1"/>
            </p:cNvSpPr>
            <p:nvPr/>
          </p:nvSpPr>
          <p:spPr bwMode="auto">
            <a:xfrm flipV="1">
              <a:off x="478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26"/>
            <p:cNvSpPr>
              <a:spLocks noChangeShapeType="1"/>
            </p:cNvSpPr>
            <p:nvPr/>
          </p:nvSpPr>
          <p:spPr bwMode="auto">
            <a:xfrm flipV="1">
              <a:off x="499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27"/>
            <p:cNvSpPr>
              <a:spLocks noChangeShapeType="1"/>
            </p:cNvSpPr>
            <p:nvPr/>
          </p:nvSpPr>
          <p:spPr bwMode="auto">
            <a:xfrm flipV="1">
              <a:off x="499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28"/>
            <p:cNvSpPr>
              <a:spLocks noChangeShapeType="1"/>
            </p:cNvSpPr>
            <p:nvPr/>
          </p:nvSpPr>
          <p:spPr bwMode="auto">
            <a:xfrm flipV="1">
              <a:off x="520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29"/>
            <p:cNvSpPr>
              <a:spLocks noChangeShapeType="1"/>
            </p:cNvSpPr>
            <p:nvPr/>
          </p:nvSpPr>
          <p:spPr bwMode="auto">
            <a:xfrm flipV="1">
              <a:off x="521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30"/>
            <p:cNvSpPr>
              <a:spLocks noChangeShapeType="1"/>
            </p:cNvSpPr>
            <p:nvPr/>
          </p:nvSpPr>
          <p:spPr bwMode="auto">
            <a:xfrm flipV="1">
              <a:off x="542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31"/>
            <p:cNvSpPr>
              <a:spLocks noChangeShapeType="1"/>
            </p:cNvSpPr>
            <p:nvPr/>
          </p:nvSpPr>
          <p:spPr bwMode="auto">
            <a:xfrm flipV="1">
              <a:off x="5428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32"/>
            <p:cNvSpPr>
              <a:spLocks noChangeShapeType="1"/>
            </p:cNvSpPr>
            <p:nvPr/>
          </p:nvSpPr>
          <p:spPr bwMode="auto">
            <a:xfrm>
              <a:off x="2623" y="382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33"/>
            <p:cNvSpPr>
              <a:spLocks noChangeShapeType="1"/>
            </p:cNvSpPr>
            <p:nvPr/>
          </p:nvSpPr>
          <p:spPr bwMode="auto">
            <a:xfrm>
              <a:off x="2623" y="3827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34"/>
            <p:cNvSpPr>
              <a:spLocks noChangeShapeType="1"/>
            </p:cNvSpPr>
            <p:nvPr/>
          </p:nvSpPr>
          <p:spPr bwMode="auto">
            <a:xfrm>
              <a:off x="2623" y="3356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Line 35"/>
            <p:cNvSpPr>
              <a:spLocks noChangeShapeType="1"/>
            </p:cNvSpPr>
            <p:nvPr/>
          </p:nvSpPr>
          <p:spPr bwMode="auto">
            <a:xfrm>
              <a:off x="2623" y="3363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0" name="Line 36"/>
            <p:cNvSpPr>
              <a:spLocks noChangeShapeType="1"/>
            </p:cNvSpPr>
            <p:nvPr/>
          </p:nvSpPr>
          <p:spPr bwMode="auto">
            <a:xfrm>
              <a:off x="2623" y="312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Line 37"/>
            <p:cNvSpPr>
              <a:spLocks noChangeShapeType="1"/>
            </p:cNvSpPr>
            <p:nvPr/>
          </p:nvSpPr>
          <p:spPr bwMode="auto">
            <a:xfrm>
              <a:off x="2623" y="3134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2" name="Line 38"/>
            <p:cNvSpPr>
              <a:spLocks noChangeShapeType="1"/>
            </p:cNvSpPr>
            <p:nvPr/>
          </p:nvSpPr>
          <p:spPr bwMode="auto">
            <a:xfrm>
              <a:off x="2623" y="2892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3" name="Line 39"/>
            <p:cNvSpPr>
              <a:spLocks noChangeShapeType="1"/>
            </p:cNvSpPr>
            <p:nvPr/>
          </p:nvSpPr>
          <p:spPr bwMode="auto">
            <a:xfrm>
              <a:off x="2623" y="2899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40"/>
            <p:cNvSpPr>
              <a:spLocks noChangeShapeType="1"/>
            </p:cNvSpPr>
            <p:nvPr/>
          </p:nvSpPr>
          <p:spPr bwMode="auto">
            <a:xfrm>
              <a:off x="2623" y="2664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Line 41"/>
            <p:cNvSpPr>
              <a:spLocks noChangeShapeType="1"/>
            </p:cNvSpPr>
            <p:nvPr/>
          </p:nvSpPr>
          <p:spPr bwMode="auto">
            <a:xfrm>
              <a:off x="2623" y="267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6" name="Line 42"/>
            <p:cNvSpPr>
              <a:spLocks noChangeShapeType="1"/>
            </p:cNvSpPr>
            <p:nvPr/>
          </p:nvSpPr>
          <p:spPr bwMode="auto">
            <a:xfrm>
              <a:off x="2623" y="242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Line 43"/>
            <p:cNvSpPr>
              <a:spLocks noChangeShapeType="1"/>
            </p:cNvSpPr>
            <p:nvPr/>
          </p:nvSpPr>
          <p:spPr bwMode="auto">
            <a:xfrm>
              <a:off x="2623" y="2435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8" name="Line 44"/>
            <p:cNvSpPr>
              <a:spLocks noChangeShapeType="1"/>
            </p:cNvSpPr>
            <p:nvPr/>
          </p:nvSpPr>
          <p:spPr bwMode="auto">
            <a:xfrm>
              <a:off x="2623" y="220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9" name="Line 45"/>
            <p:cNvSpPr>
              <a:spLocks noChangeShapeType="1"/>
            </p:cNvSpPr>
            <p:nvPr/>
          </p:nvSpPr>
          <p:spPr bwMode="auto">
            <a:xfrm>
              <a:off x="2623" y="2207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0" name="Line 46"/>
            <p:cNvSpPr>
              <a:spLocks noChangeShapeType="1"/>
            </p:cNvSpPr>
            <p:nvPr/>
          </p:nvSpPr>
          <p:spPr bwMode="auto">
            <a:xfrm>
              <a:off x="2623" y="1971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Line 47"/>
            <p:cNvSpPr>
              <a:spLocks noChangeShapeType="1"/>
            </p:cNvSpPr>
            <p:nvPr/>
          </p:nvSpPr>
          <p:spPr bwMode="auto">
            <a:xfrm>
              <a:off x="2623" y="197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2" name="Line 48"/>
            <p:cNvSpPr>
              <a:spLocks noChangeShapeType="1"/>
            </p:cNvSpPr>
            <p:nvPr/>
          </p:nvSpPr>
          <p:spPr bwMode="auto">
            <a:xfrm>
              <a:off x="2623" y="1736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3" name="Line 49"/>
            <p:cNvSpPr>
              <a:spLocks noChangeShapeType="1"/>
            </p:cNvSpPr>
            <p:nvPr/>
          </p:nvSpPr>
          <p:spPr bwMode="auto">
            <a:xfrm>
              <a:off x="2623" y="1743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4" name="Line 50"/>
            <p:cNvSpPr>
              <a:spLocks noChangeShapeType="1"/>
            </p:cNvSpPr>
            <p:nvPr/>
          </p:nvSpPr>
          <p:spPr bwMode="auto">
            <a:xfrm>
              <a:off x="2623" y="1507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5" name="Line 51"/>
            <p:cNvSpPr>
              <a:spLocks noChangeShapeType="1"/>
            </p:cNvSpPr>
            <p:nvPr/>
          </p:nvSpPr>
          <p:spPr bwMode="auto">
            <a:xfrm>
              <a:off x="2623" y="1514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6" name="Line 52"/>
            <p:cNvSpPr>
              <a:spLocks noChangeShapeType="1"/>
            </p:cNvSpPr>
            <p:nvPr/>
          </p:nvSpPr>
          <p:spPr bwMode="auto">
            <a:xfrm>
              <a:off x="2623" y="1279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7" name="Line 53"/>
            <p:cNvSpPr>
              <a:spLocks noChangeShapeType="1"/>
            </p:cNvSpPr>
            <p:nvPr/>
          </p:nvSpPr>
          <p:spPr bwMode="auto">
            <a:xfrm>
              <a:off x="2623" y="1285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8" name="Line 54"/>
            <p:cNvSpPr>
              <a:spLocks noChangeShapeType="1"/>
            </p:cNvSpPr>
            <p:nvPr/>
          </p:nvSpPr>
          <p:spPr bwMode="auto">
            <a:xfrm>
              <a:off x="2623" y="1043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9" name="Line 55"/>
            <p:cNvSpPr>
              <a:spLocks noChangeShapeType="1"/>
            </p:cNvSpPr>
            <p:nvPr/>
          </p:nvSpPr>
          <p:spPr bwMode="auto">
            <a:xfrm>
              <a:off x="2623" y="105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0" name="Line 56"/>
            <p:cNvSpPr>
              <a:spLocks noChangeShapeType="1"/>
            </p:cNvSpPr>
            <p:nvPr/>
          </p:nvSpPr>
          <p:spPr bwMode="auto">
            <a:xfrm>
              <a:off x="2623" y="357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1" name="Line 57"/>
            <p:cNvSpPr>
              <a:spLocks noChangeShapeType="1"/>
            </p:cNvSpPr>
            <p:nvPr/>
          </p:nvSpPr>
          <p:spPr bwMode="auto">
            <a:xfrm>
              <a:off x="2623" y="3585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2" name="Line 58"/>
            <p:cNvSpPr>
              <a:spLocks noChangeShapeType="1"/>
            </p:cNvSpPr>
            <p:nvPr/>
          </p:nvSpPr>
          <p:spPr bwMode="auto">
            <a:xfrm>
              <a:off x="2623" y="3592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Line 59"/>
            <p:cNvSpPr>
              <a:spLocks noChangeShapeType="1"/>
            </p:cNvSpPr>
            <p:nvPr/>
          </p:nvSpPr>
          <p:spPr bwMode="auto">
            <a:xfrm>
              <a:off x="2623" y="359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4" name="Rectangle 60"/>
            <p:cNvSpPr>
              <a:spLocks noChangeArrowheads="1"/>
            </p:cNvSpPr>
            <p:nvPr/>
          </p:nvSpPr>
          <p:spPr bwMode="auto">
            <a:xfrm>
              <a:off x="5588" y="3376"/>
              <a:ext cx="4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55" name="Freeform 61"/>
            <p:cNvSpPr>
              <a:spLocks/>
            </p:cNvSpPr>
            <p:nvPr/>
          </p:nvSpPr>
          <p:spPr bwMode="auto">
            <a:xfrm>
              <a:off x="5614" y="3531"/>
              <a:ext cx="27" cy="121"/>
            </a:xfrm>
            <a:custGeom>
              <a:avLst/>
              <a:gdLst>
                <a:gd name="T0" fmla="*/ 0 w 27"/>
                <a:gd name="T1" fmla="*/ 0 h 121"/>
                <a:gd name="T2" fmla="*/ 27 w 27"/>
                <a:gd name="T3" fmla="*/ 61 h 121"/>
                <a:gd name="T4" fmla="*/ 0 w 27"/>
                <a:gd name="T5" fmla="*/ 121 h 121"/>
                <a:gd name="T6" fmla="*/ 0 w 27"/>
                <a:gd name="T7" fmla="*/ 0 h 12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121"/>
                <a:gd name="T14" fmla="*/ 27 w 27"/>
                <a:gd name="T15" fmla="*/ 121 h 12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121">
                  <a:moveTo>
                    <a:pt x="0" y="0"/>
                  </a:moveTo>
                  <a:lnTo>
                    <a:pt x="27" y="61"/>
                  </a:lnTo>
                  <a:lnTo>
                    <a:pt x="0" y="1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56" name="Line 62"/>
            <p:cNvSpPr>
              <a:spLocks noChangeShapeType="1"/>
            </p:cNvSpPr>
            <p:nvPr/>
          </p:nvSpPr>
          <p:spPr bwMode="auto">
            <a:xfrm flipV="1">
              <a:off x="304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7" name="Line 63"/>
            <p:cNvSpPr>
              <a:spLocks noChangeShapeType="1"/>
            </p:cNvSpPr>
            <p:nvPr/>
          </p:nvSpPr>
          <p:spPr bwMode="auto">
            <a:xfrm flipV="1">
              <a:off x="305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8" name="Line 64"/>
            <p:cNvSpPr>
              <a:spLocks noChangeShapeType="1"/>
            </p:cNvSpPr>
            <p:nvPr/>
          </p:nvSpPr>
          <p:spPr bwMode="auto">
            <a:xfrm flipV="1">
              <a:off x="305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9" name="Line 65"/>
            <p:cNvSpPr>
              <a:spLocks noChangeShapeType="1"/>
            </p:cNvSpPr>
            <p:nvPr/>
          </p:nvSpPr>
          <p:spPr bwMode="auto">
            <a:xfrm flipV="1">
              <a:off x="3058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0" name="Rectangle 66"/>
            <p:cNvSpPr>
              <a:spLocks noChangeArrowheads="1"/>
            </p:cNvSpPr>
            <p:nvPr/>
          </p:nvSpPr>
          <p:spPr bwMode="auto">
            <a:xfrm>
              <a:off x="3091" y="801"/>
              <a:ext cx="4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61" name="Freeform 67"/>
            <p:cNvSpPr>
              <a:spLocks/>
            </p:cNvSpPr>
            <p:nvPr/>
          </p:nvSpPr>
          <p:spPr bwMode="auto">
            <a:xfrm>
              <a:off x="3029" y="821"/>
              <a:ext cx="53" cy="61"/>
            </a:xfrm>
            <a:custGeom>
              <a:avLst/>
              <a:gdLst>
                <a:gd name="T0" fmla="*/ 0 w 53"/>
                <a:gd name="T1" fmla="*/ 61 h 61"/>
                <a:gd name="T2" fmla="*/ 26 w 53"/>
                <a:gd name="T3" fmla="*/ 0 h 61"/>
                <a:gd name="T4" fmla="*/ 53 w 53"/>
                <a:gd name="T5" fmla="*/ 61 h 61"/>
                <a:gd name="T6" fmla="*/ 0 w 53"/>
                <a:gd name="T7" fmla="*/ 61 h 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"/>
                <a:gd name="T13" fmla="*/ 0 h 61"/>
                <a:gd name="T14" fmla="*/ 53 w 53"/>
                <a:gd name="T15" fmla="*/ 61 h 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" h="61">
                  <a:moveTo>
                    <a:pt x="0" y="61"/>
                  </a:moveTo>
                  <a:lnTo>
                    <a:pt x="26" y="0"/>
                  </a:lnTo>
                  <a:lnTo>
                    <a:pt x="53" y="61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62" name="Rectangle 68"/>
            <p:cNvSpPr>
              <a:spLocks noChangeArrowheads="1"/>
            </p:cNvSpPr>
            <p:nvPr/>
          </p:nvSpPr>
          <p:spPr bwMode="auto">
            <a:xfrm>
              <a:off x="2620" y="815"/>
              <a:ext cx="3027" cy="3247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3163" name="Line 69"/>
            <p:cNvSpPr>
              <a:spLocks noChangeShapeType="1"/>
            </p:cNvSpPr>
            <p:nvPr/>
          </p:nvSpPr>
          <p:spPr bwMode="auto">
            <a:xfrm>
              <a:off x="2839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4" name="Rectangle 70"/>
            <p:cNvSpPr>
              <a:spLocks noChangeArrowheads="1"/>
            </p:cNvSpPr>
            <p:nvPr/>
          </p:nvSpPr>
          <p:spPr bwMode="auto">
            <a:xfrm>
              <a:off x="2810" y="3632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65" name="Rectangle 71"/>
            <p:cNvSpPr>
              <a:spLocks noChangeArrowheads="1"/>
            </p:cNvSpPr>
            <p:nvPr/>
          </p:nvSpPr>
          <p:spPr bwMode="auto">
            <a:xfrm>
              <a:off x="3067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66" name="Line 72"/>
            <p:cNvSpPr>
              <a:spLocks noChangeShapeType="1"/>
            </p:cNvSpPr>
            <p:nvPr/>
          </p:nvSpPr>
          <p:spPr bwMode="auto">
            <a:xfrm>
              <a:off x="3272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7" name="Rectangle 73"/>
            <p:cNvSpPr>
              <a:spLocks noChangeArrowheads="1"/>
            </p:cNvSpPr>
            <p:nvPr/>
          </p:nvSpPr>
          <p:spPr bwMode="auto">
            <a:xfrm>
              <a:off x="3275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68" name="Line 74"/>
            <p:cNvSpPr>
              <a:spLocks noChangeShapeType="1"/>
            </p:cNvSpPr>
            <p:nvPr/>
          </p:nvSpPr>
          <p:spPr bwMode="auto">
            <a:xfrm>
              <a:off x="3485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9" name="Rectangle 75"/>
            <p:cNvSpPr>
              <a:spLocks noChangeArrowheads="1"/>
            </p:cNvSpPr>
            <p:nvPr/>
          </p:nvSpPr>
          <p:spPr bwMode="auto">
            <a:xfrm>
              <a:off x="3488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70" name="Line 76"/>
            <p:cNvSpPr>
              <a:spLocks noChangeShapeType="1"/>
            </p:cNvSpPr>
            <p:nvPr/>
          </p:nvSpPr>
          <p:spPr bwMode="auto">
            <a:xfrm>
              <a:off x="3701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1" name="Rectangle 77"/>
            <p:cNvSpPr>
              <a:spLocks noChangeArrowheads="1"/>
            </p:cNvSpPr>
            <p:nvPr/>
          </p:nvSpPr>
          <p:spPr bwMode="auto">
            <a:xfrm>
              <a:off x="3704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72" name="Line 78"/>
            <p:cNvSpPr>
              <a:spLocks noChangeShapeType="1"/>
            </p:cNvSpPr>
            <p:nvPr/>
          </p:nvSpPr>
          <p:spPr bwMode="auto">
            <a:xfrm>
              <a:off x="3917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3" name="Rectangle 79"/>
            <p:cNvSpPr>
              <a:spLocks noChangeArrowheads="1"/>
            </p:cNvSpPr>
            <p:nvPr/>
          </p:nvSpPr>
          <p:spPr bwMode="auto">
            <a:xfrm>
              <a:off x="3920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74" name="Line 80"/>
            <p:cNvSpPr>
              <a:spLocks noChangeShapeType="1"/>
            </p:cNvSpPr>
            <p:nvPr/>
          </p:nvSpPr>
          <p:spPr bwMode="auto">
            <a:xfrm>
              <a:off x="4134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5" name="Rectangle 81"/>
            <p:cNvSpPr>
              <a:spLocks noChangeArrowheads="1"/>
            </p:cNvSpPr>
            <p:nvPr/>
          </p:nvSpPr>
          <p:spPr bwMode="auto">
            <a:xfrm>
              <a:off x="4136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76" name="Line 82"/>
            <p:cNvSpPr>
              <a:spLocks noChangeShapeType="1"/>
            </p:cNvSpPr>
            <p:nvPr/>
          </p:nvSpPr>
          <p:spPr bwMode="auto">
            <a:xfrm>
              <a:off x="4350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7" name="Rectangle 83"/>
            <p:cNvSpPr>
              <a:spLocks noChangeArrowheads="1"/>
            </p:cNvSpPr>
            <p:nvPr/>
          </p:nvSpPr>
          <p:spPr bwMode="auto">
            <a:xfrm>
              <a:off x="4353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178" name="Line 84"/>
            <p:cNvSpPr>
              <a:spLocks noChangeShapeType="1"/>
            </p:cNvSpPr>
            <p:nvPr/>
          </p:nvSpPr>
          <p:spPr bwMode="auto">
            <a:xfrm>
              <a:off x="4566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" name="Rectangle 85"/>
            <p:cNvSpPr>
              <a:spLocks noChangeArrowheads="1"/>
            </p:cNvSpPr>
            <p:nvPr/>
          </p:nvSpPr>
          <p:spPr bwMode="auto">
            <a:xfrm>
              <a:off x="4569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180" name="Line 86"/>
            <p:cNvSpPr>
              <a:spLocks noChangeShapeType="1"/>
            </p:cNvSpPr>
            <p:nvPr/>
          </p:nvSpPr>
          <p:spPr bwMode="auto">
            <a:xfrm>
              <a:off x="4782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" name="Rectangle 87"/>
            <p:cNvSpPr>
              <a:spLocks noChangeArrowheads="1"/>
            </p:cNvSpPr>
            <p:nvPr/>
          </p:nvSpPr>
          <p:spPr bwMode="auto">
            <a:xfrm>
              <a:off x="4785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182" name="Line 88"/>
            <p:cNvSpPr>
              <a:spLocks noChangeShapeType="1"/>
            </p:cNvSpPr>
            <p:nvPr/>
          </p:nvSpPr>
          <p:spPr bwMode="auto">
            <a:xfrm>
              <a:off x="4995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" name="Rectangle 89"/>
            <p:cNvSpPr>
              <a:spLocks noChangeArrowheads="1"/>
            </p:cNvSpPr>
            <p:nvPr/>
          </p:nvSpPr>
          <p:spPr bwMode="auto">
            <a:xfrm>
              <a:off x="4998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3184" name="Line 90"/>
            <p:cNvSpPr>
              <a:spLocks noChangeShapeType="1"/>
            </p:cNvSpPr>
            <p:nvPr/>
          </p:nvSpPr>
          <p:spPr bwMode="auto">
            <a:xfrm>
              <a:off x="5212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" name="Rectangle 91"/>
            <p:cNvSpPr>
              <a:spLocks noChangeArrowheads="1"/>
            </p:cNvSpPr>
            <p:nvPr/>
          </p:nvSpPr>
          <p:spPr bwMode="auto">
            <a:xfrm>
              <a:off x="5182" y="3632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3186" name="Line 92"/>
            <p:cNvSpPr>
              <a:spLocks noChangeShapeType="1"/>
            </p:cNvSpPr>
            <p:nvPr/>
          </p:nvSpPr>
          <p:spPr bwMode="auto">
            <a:xfrm>
              <a:off x="5428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" name="Rectangle 93"/>
            <p:cNvSpPr>
              <a:spLocks noChangeArrowheads="1"/>
            </p:cNvSpPr>
            <p:nvPr/>
          </p:nvSpPr>
          <p:spPr bwMode="auto">
            <a:xfrm>
              <a:off x="5398" y="3632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11</a:t>
              </a:r>
              <a:endParaRPr lang="en-US"/>
            </a:p>
          </p:txBody>
        </p:sp>
        <p:sp>
          <p:nvSpPr>
            <p:cNvPr id="3188" name="Rectangle 94"/>
            <p:cNvSpPr>
              <a:spLocks noChangeArrowheads="1"/>
            </p:cNvSpPr>
            <p:nvPr/>
          </p:nvSpPr>
          <p:spPr bwMode="auto">
            <a:xfrm>
              <a:off x="2978" y="3760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89" name="Line 95"/>
            <p:cNvSpPr>
              <a:spLocks noChangeShapeType="1"/>
            </p:cNvSpPr>
            <p:nvPr/>
          </p:nvSpPr>
          <p:spPr bwMode="auto">
            <a:xfrm>
              <a:off x="3041" y="3827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0" name="Rectangle 96"/>
            <p:cNvSpPr>
              <a:spLocks noChangeArrowheads="1"/>
            </p:cNvSpPr>
            <p:nvPr/>
          </p:nvSpPr>
          <p:spPr bwMode="auto">
            <a:xfrm>
              <a:off x="3008" y="3296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91" name="Line 97"/>
            <p:cNvSpPr>
              <a:spLocks noChangeShapeType="1"/>
            </p:cNvSpPr>
            <p:nvPr/>
          </p:nvSpPr>
          <p:spPr bwMode="auto">
            <a:xfrm>
              <a:off x="3041" y="3363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2" name="Rectangle 98"/>
            <p:cNvSpPr>
              <a:spLocks noChangeArrowheads="1"/>
            </p:cNvSpPr>
            <p:nvPr/>
          </p:nvSpPr>
          <p:spPr bwMode="auto">
            <a:xfrm>
              <a:off x="3008" y="3067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93" name="Line 99"/>
            <p:cNvSpPr>
              <a:spLocks noChangeShapeType="1"/>
            </p:cNvSpPr>
            <p:nvPr/>
          </p:nvSpPr>
          <p:spPr bwMode="auto">
            <a:xfrm>
              <a:off x="3041" y="3134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4" name="Rectangle 100"/>
            <p:cNvSpPr>
              <a:spLocks noChangeArrowheads="1"/>
            </p:cNvSpPr>
            <p:nvPr/>
          </p:nvSpPr>
          <p:spPr bwMode="auto">
            <a:xfrm>
              <a:off x="3008" y="28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95" name="Line 101"/>
            <p:cNvSpPr>
              <a:spLocks noChangeShapeType="1"/>
            </p:cNvSpPr>
            <p:nvPr/>
          </p:nvSpPr>
          <p:spPr bwMode="auto">
            <a:xfrm>
              <a:off x="3041" y="2899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6" name="Rectangle 102"/>
            <p:cNvSpPr>
              <a:spLocks noChangeArrowheads="1"/>
            </p:cNvSpPr>
            <p:nvPr/>
          </p:nvSpPr>
          <p:spPr bwMode="auto">
            <a:xfrm>
              <a:off x="3008" y="2603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97" name="Line 103"/>
            <p:cNvSpPr>
              <a:spLocks noChangeShapeType="1"/>
            </p:cNvSpPr>
            <p:nvPr/>
          </p:nvSpPr>
          <p:spPr bwMode="auto">
            <a:xfrm>
              <a:off x="3041" y="2670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8" name="Rectangle 104"/>
            <p:cNvSpPr>
              <a:spLocks noChangeArrowheads="1"/>
            </p:cNvSpPr>
            <p:nvPr/>
          </p:nvSpPr>
          <p:spPr bwMode="auto">
            <a:xfrm>
              <a:off x="3008" y="2368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99" name="Line 105"/>
            <p:cNvSpPr>
              <a:spLocks noChangeShapeType="1"/>
            </p:cNvSpPr>
            <p:nvPr/>
          </p:nvSpPr>
          <p:spPr bwMode="auto">
            <a:xfrm>
              <a:off x="3041" y="2435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0" name="Rectangle 106"/>
            <p:cNvSpPr>
              <a:spLocks noChangeArrowheads="1"/>
            </p:cNvSpPr>
            <p:nvPr/>
          </p:nvSpPr>
          <p:spPr bwMode="auto">
            <a:xfrm>
              <a:off x="3008" y="2139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201" name="Line 107"/>
            <p:cNvSpPr>
              <a:spLocks noChangeShapeType="1"/>
            </p:cNvSpPr>
            <p:nvPr/>
          </p:nvSpPr>
          <p:spPr bwMode="auto">
            <a:xfrm>
              <a:off x="3041" y="2207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2" name="Rectangle 108"/>
            <p:cNvSpPr>
              <a:spLocks noChangeArrowheads="1"/>
            </p:cNvSpPr>
            <p:nvPr/>
          </p:nvSpPr>
          <p:spPr bwMode="auto">
            <a:xfrm>
              <a:off x="3008" y="1911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203" name="Line 109"/>
            <p:cNvSpPr>
              <a:spLocks noChangeShapeType="1"/>
            </p:cNvSpPr>
            <p:nvPr/>
          </p:nvSpPr>
          <p:spPr bwMode="auto">
            <a:xfrm>
              <a:off x="3041" y="1978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4" name="Rectangle 110"/>
            <p:cNvSpPr>
              <a:spLocks noChangeArrowheads="1"/>
            </p:cNvSpPr>
            <p:nvPr/>
          </p:nvSpPr>
          <p:spPr bwMode="auto">
            <a:xfrm>
              <a:off x="3008" y="1675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205" name="Line 111"/>
            <p:cNvSpPr>
              <a:spLocks noChangeShapeType="1"/>
            </p:cNvSpPr>
            <p:nvPr/>
          </p:nvSpPr>
          <p:spPr bwMode="auto">
            <a:xfrm>
              <a:off x="3041" y="1743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6" name="Rectangle 112"/>
            <p:cNvSpPr>
              <a:spLocks noChangeArrowheads="1"/>
            </p:cNvSpPr>
            <p:nvPr/>
          </p:nvSpPr>
          <p:spPr bwMode="auto">
            <a:xfrm>
              <a:off x="3008" y="1447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3207" name="Line 113"/>
            <p:cNvSpPr>
              <a:spLocks noChangeShapeType="1"/>
            </p:cNvSpPr>
            <p:nvPr/>
          </p:nvSpPr>
          <p:spPr bwMode="auto">
            <a:xfrm>
              <a:off x="3041" y="1514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8" name="Rectangle 114"/>
            <p:cNvSpPr>
              <a:spLocks noChangeArrowheads="1"/>
            </p:cNvSpPr>
            <p:nvPr/>
          </p:nvSpPr>
          <p:spPr bwMode="auto">
            <a:xfrm>
              <a:off x="2978" y="1218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3209" name="Line 115"/>
            <p:cNvSpPr>
              <a:spLocks noChangeShapeType="1"/>
            </p:cNvSpPr>
            <p:nvPr/>
          </p:nvSpPr>
          <p:spPr bwMode="auto">
            <a:xfrm>
              <a:off x="3041" y="1285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0" name="Rectangle 116"/>
            <p:cNvSpPr>
              <a:spLocks noChangeArrowheads="1"/>
            </p:cNvSpPr>
            <p:nvPr/>
          </p:nvSpPr>
          <p:spPr bwMode="auto">
            <a:xfrm>
              <a:off x="2978" y="983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11</a:t>
              </a:r>
              <a:endParaRPr lang="en-US"/>
            </a:p>
          </p:txBody>
        </p:sp>
        <p:sp>
          <p:nvSpPr>
            <p:cNvPr id="3211" name="Line 117"/>
            <p:cNvSpPr>
              <a:spLocks noChangeShapeType="1"/>
            </p:cNvSpPr>
            <p:nvPr/>
          </p:nvSpPr>
          <p:spPr bwMode="auto">
            <a:xfrm>
              <a:off x="3041" y="1050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2" name="Rectangle 118"/>
            <p:cNvSpPr>
              <a:spLocks noChangeArrowheads="1"/>
            </p:cNvSpPr>
            <p:nvPr/>
          </p:nvSpPr>
          <p:spPr bwMode="auto">
            <a:xfrm>
              <a:off x="2620" y="815"/>
              <a:ext cx="3027" cy="3247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sp>
        <p:nvSpPr>
          <p:cNvPr id="122" name="Rectangle 121"/>
          <p:cNvSpPr/>
          <p:nvPr/>
        </p:nvSpPr>
        <p:spPr>
          <a:xfrm>
            <a:off x="3317429" y="1069975"/>
            <a:ext cx="5159375" cy="3922713"/>
          </a:xfrm>
          <a:prstGeom prst="rect">
            <a:avLst/>
          </a:prstGeom>
          <a:solidFill>
            <a:srgbClr val="FF00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23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616273893"/>
              </p:ext>
            </p:extLst>
          </p:nvPr>
        </p:nvGraphicFramePr>
        <p:xfrm>
          <a:off x="5749479" y="2789238"/>
          <a:ext cx="858837" cy="442912"/>
        </p:xfrm>
        <a:graphic>
          <a:graphicData uri="http://schemas.openxmlformats.org/presentationml/2006/ole">
            <p:oleObj spid="_x0000_s3119" name="Equation" r:id="rId5" imgW="393529" imgH="203112" progId="Equation.DSMT4">
              <p:embed/>
            </p:oleObj>
          </a:graphicData>
        </a:graphic>
      </p:graphicFrame>
      <p:cxnSp>
        <p:nvCxnSpPr>
          <p:cNvPr id="124" name="Straight Arrow Connector 123"/>
          <p:cNvCxnSpPr/>
          <p:nvPr/>
        </p:nvCxnSpPr>
        <p:spPr>
          <a:xfrm rot="5400000">
            <a:off x="2481610" y="1797844"/>
            <a:ext cx="4060825" cy="2541587"/>
          </a:xfrm>
          <a:prstGeom prst="straightConnector1">
            <a:avLst/>
          </a:prstGeom>
          <a:ln w="38100">
            <a:prstDash val="solid"/>
            <a:headEnd type="stealt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5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25364301"/>
              </p:ext>
            </p:extLst>
          </p:nvPr>
        </p:nvGraphicFramePr>
        <p:xfrm>
          <a:off x="5171629" y="3384550"/>
          <a:ext cx="1851025" cy="442913"/>
        </p:xfrm>
        <a:graphic>
          <a:graphicData uri="http://schemas.openxmlformats.org/presentationml/2006/ole">
            <p:oleObj spid="_x0000_s3120" name="Equation" r:id="rId6" imgW="850531" imgH="203112" progId="Equation.DSMT4">
              <p:embed/>
            </p:oleObj>
          </a:graphicData>
        </a:graphic>
      </p:graphicFrame>
      <p:sp>
        <p:nvSpPr>
          <p:cNvPr id="128" name="Right Triangle 127"/>
          <p:cNvSpPr/>
          <p:nvPr/>
        </p:nvSpPr>
        <p:spPr>
          <a:xfrm rot="16200000">
            <a:off x="2552253" y="1760538"/>
            <a:ext cx="3979863" cy="2509838"/>
          </a:xfrm>
          <a:prstGeom prst="rtTriangle">
            <a:avLst/>
          </a:prstGeom>
          <a:solidFill>
            <a:srgbClr val="00B05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9" name="TextBox 128"/>
          <p:cNvSpPr txBox="1">
            <a:spLocks noChangeArrowheads="1"/>
          </p:cNvSpPr>
          <p:nvPr/>
        </p:nvSpPr>
        <p:spPr bwMode="auto">
          <a:xfrm>
            <a:off x="610741" y="2771775"/>
            <a:ext cx="8699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BASE:</a:t>
            </a:r>
          </a:p>
        </p:txBody>
      </p:sp>
      <p:graphicFrame>
        <p:nvGraphicFramePr>
          <p:cNvPr id="1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21961381"/>
              </p:ext>
            </p:extLst>
          </p:nvPr>
        </p:nvGraphicFramePr>
        <p:xfrm>
          <a:off x="505966" y="3089275"/>
          <a:ext cx="1500188" cy="498475"/>
        </p:xfrm>
        <a:graphic>
          <a:graphicData uri="http://schemas.openxmlformats.org/presentationml/2006/ole">
            <p:oleObj spid="_x0000_s3121" name="Equation" r:id="rId7" imgW="761669" imgH="253890" progId="Equation.DSMT4">
              <p:embed/>
            </p:oleObj>
          </a:graphicData>
        </a:graphic>
      </p:graphicFrame>
      <p:graphicFrame>
        <p:nvGraphicFramePr>
          <p:cNvPr id="21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86854645"/>
              </p:ext>
            </p:extLst>
          </p:nvPr>
        </p:nvGraphicFramePr>
        <p:xfrm>
          <a:off x="2002979" y="3146425"/>
          <a:ext cx="623887" cy="349250"/>
        </p:xfrm>
        <a:graphic>
          <a:graphicData uri="http://schemas.openxmlformats.org/presentationml/2006/ole">
            <p:oleObj spid="_x0000_s3122" name="Equation" r:id="rId8" imgW="317087" imgH="177569" progId="Equation.DSMT4">
              <p:embed/>
            </p:oleObj>
          </a:graphicData>
        </a:graphic>
      </p:graphicFrame>
      <p:sp>
        <p:nvSpPr>
          <p:cNvPr id="132" name="TextBox 131"/>
          <p:cNvSpPr txBox="1">
            <a:spLocks noChangeArrowheads="1"/>
          </p:cNvSpPr>
          <p:nvPr/>
        </p:nvSpPr>
        <p:spPr bwMode="auto">
          <a:xfrm>
            <a:off x="617091" y="3563938"/>
            <a:ext cx="12398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HEIGHT:</a:t>
            </a:r>
          </a:p>
        </p:txBody>
      </p:sp>
      <p:graphicFrame>
        <p:nvGraphicFramePr>
          <p:cNvPr id="1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52182618"/>
              </p:ext>
            </p:extLst>
          </p:nvPr>
        </p:nvGraphicFramePr>
        <p:xfrm>
          <a:off x="758379" y="3997325"/>
          <a:ext cx="947737" cy="349250"/>
        </p:xfrm>
        <a:graphic>
          <a:graphicData uri="http://schemas.openxmlformats.org/presentationml/2006/ole">
            <p:oleObj spid="_x0000_s3123" name="Equation" r:id="rId9" imgW="482181" imgH="177646" progId="Equation.DSMT4">
              <p:embed/>
            </p:oleObj>
          </a:graphicData>
        </a:graphic>
      </p:graphicFrame>
      <p:graphicFrame>
        <p:nvGraphicFramePr>
          <p:cNvPr id="13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64291355"/>
              </p:ext>
            </p:extLst>
          </p:nvPr>
        </p:nvGraphicFramePr>
        <p:xfrm>
          <a:off x="1807716" y="3995738"/>
          <a:ext cx="498475" cy="349250"/>
        </p:xfrm>
        <a:graphic>
          <a:graphicData uri="http://schemas.openxmlformats.org/presentationml/2006/ole">
            <p:oleObj spid="_x0000_s3124" name="Equation" r:id="rId10" imgW="253670" imgH="177569" progId="Equation.DSMT4">
              <p:embed/>
            </p:oleObj>
          </a:graphicData>
        </a:graphic>
      </p:graphicFrame>
      <p:graphicFrame>
        <p:nvGraphicFramePr>
          <p:cNvPr id="21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70370159"/>
              </p:ext>
            </p:extLst>
          </p:nvPr>
        </p:nvGraphicFramePr>
        <p:xfrm>
          <a:off x="107504" y="4543425"/>
          <a:ext cx="1357312" cy="904875"/>
        </p:xfrm>
        <a:graphic>
          <a:graphicData uri="http://schemas.openxmlformats.org/presentationml/2006/ole">
            <p:oleObj spid="_x0000_s3125" name="Equation" r:id="rId11" imgW="647700" imgH="431800" progId="Equation.DSMT4">
              <p:embed/>
            </p:oleObj>
          </a:graphicData>
        </a:graphic>
      </p:graphicFrame>
      <p:graphicFrame>
        <p:nvGraphicFramePr>
          <p:cNvPr id="21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910034215"/>
              </p:ext>
            </p:extLst>
          </p:nvPr>
        </p:nvGraphicFramePr>
        <p:xfrm>
          <a:off x="1521966" y="4554538"/>
          <a:ext cx="1169988" cy="904875"/>
        </p:xfrm>
        <a:graphic>
          <a:graphicData uri="http://schemas.openxmlformats.org/presentationml/2006/ole">
            <p:oleObj spid="_x0000_s3126" name="Equation" r:id="rId12" imgW="558558" imgH="431613" progId="Equation.DSMT4">
              <p:embed/>
            </p:oleObj>
          </a:graphicData>
        </a:graphic>
      </p:graphicFrame>
      <p:graphicFrame>
        <p:nvGraphicFramePr>
          <p:cNvPr id="21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67709791"/>
              </p:ext>
            </p:extLst>
          </p:nvPr>
        </p:nvGraphicFramePr>
        <p:xfrm>
          <a:off x="956816" y="5581650"/>
          <a:ext cx="1597025" cy="452438"/>
        </p:xfrm>
        <a:graphic>
          <a:graphicData uri="http://schemas.openxmlformats.org/presentationml/2006/ole">
            <p:oleObj spid="_x0000_s3127" name="Equation" r:id="rId13" imgW="761669" imgH="215806" progId="Equation.DSMT4">
              <p:embed/>
            </p:oleObj>
          </a:graphicData>
        </a:graphic>
      </p:graphicFrame>
      <p:cxnSp>
        <p:nvCxnSpPr>
          <p:cNvPr id="138" name="Straight Connector 137"/>
          <p:cNvCxnSpPr/>
          <p:nvPr/>
        </p:nvCxnSpPr>
        <p:spPr>
          <a:xfrm flipV="1">
            <a:off x="3322191" y="5083175"/>
            <a:ext cx="4800600" cy="15875"/>
          </a:xfrm>
          <a:prstGeom prst="line">
            <a:avLst/>
          </a:prstGeom>
          <a:ln w="34925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endCxn id="156" idx="0"/>
          </p:cNvCxnSpPr>
          <p:nvPr/>
        </p:nvCxnSpPr>
        <p:spPr>
          <a:xfrm rot="16200000" flipV="1">
            <a:off x="3623023" y="3802856"/>
            <a:ext cx="2368550" cy="1587"/>
          </a:xfrm>
          <a:prstGeom prst="line">
            <a:avLst/>
          </a:prstGeom>
          <a:ln w="34925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ectangle 142"/>
          <p:cNvSpPr/>
          <p:nvPr/>
        </p:nvSpPr>
        <p:spPr>
          <a:xfrm>
            <a:off x="5782816" y="1038225"/>
            <a:ext cx="2697163" cy="3952875"/>
          </a:xfrm>
          <a:prstGeom prst="rect">
            <a:avLst/>
          </a:prstGeom>
          <a:solidFill>
            <a:srgbClr val="00B05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4" name="Rectangle 143"/>
          <p:cNvSpPr/>
          <p:nvPr/>
        </p:nvSpPr>
        <p:spPr>
          <a:xfrm>
            <a:off x="3319016" y="5005388"/>
            <a:ext cx="5157788" cy="1563687"/>
          </a:xfrm>
          <a:prstGeom prst="rect">
            <a:avLst/>
          </a:prstGeom>
          <a:solidFill>
            <a:srgbClr val="00B05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45" name="Straight Arrow Connector 144"/>
          <p:cNvCxnSpPr/>
          <p:nvPr/>
        </p:nvCxnSpPr>
        <p:spPr>
          <a:xfrm rot="10800000">
            <a:off x="3319016" y="1535113"/>
            <a:ext cx="5083175" cy="3657600"/>
          </a:xfrm>
          <a:prstGeom prst="straightConnector1">
            <a:avLst/>
          </a:prstGeom>
          <a:ln w="38100">
            <a:prstDash val="solid"/>
            <a:headEnd type="stealt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740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83438531"/>
              </p:ext>
            </p:extLst>
          </p:nvPr>
        </p:nvGraphicFramePr>
        <p:xfrm>
          <a:off x="4987479" y="4205288"/>
          <a:ext cx="1878012" cy="442912"/>
        </p:xfrm>
        <a:graphic>
          <a:graphicData uri="http://schemas.openxmlformats.org/presentationml/2006/ole">
            <p:oleObj spid="_x0000_s3128" name="Equation" r:id="rId14" imgW="863225" imgH="203112" progId="Equation.DSMT4">
              <p:embed/>
            </p:oleObj>
          </a:graphicData>
        </a:graphic>
      </p:graphicFrame>
      <p:sp>
        <p:nvSpPr>
          <p:cNvPr id="154" name="Right Triangle 153"/>
          <p:cNvSpPr/>
          <p:nvPr/>
        </p:nvSpPr>
        <p:spPr>
          <a:xfrm rot="5400000" flipH="1">
            <a:off x="4039741" y="828675"/>
            <a:ext cx="3719513" cy="5160963"/>
          </a:xfrm>
          <a:prstGeom prst="rtTriangle">
            <a:avLst/>
          </a:prstGeom>
          <a:solidFill>
            <a:srgbClr val="00B0F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5" name="Rectangle 154"/>
          <p:cNvSpPr/>
          <p:nvPr/>
        </p:nvSpPr>
        <p:spPr>
          <a:xfrm>
            <a:off x="3319016" y="5264150"/>
            <a:ext cx="5170488" cy="1354138"/>
          </a:xfrm>
          <a:prstGeom prst="rect">
            <a:avLst/>
          </a:prstGeom>
          <a:solidFill>
            <a:srgbClr val="00B0F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6" name="Isosceles Triangle 155"/>
          <p:cNvSpPr/>
          <p:nvPr/>
        </p:nvSpPr>
        <p:spPr>
          <a:xfrm>
            <a:off x="3287266" y="2619375"/>
            <a:ext cx="4835525" cy="2371725"/>
          </a:xfrm>
          <a:prstGeom prst="triangle">
            <a:avLst>
              <a:gd name="adj" fmla="val 31410"/>
            </a:avLst>
          </a:prstGeom>
          <a:solidFill>
            <a:srgbClr val="7030A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340711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8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22" grpId="1" animBg="1"/>
      <p:bldP spid="128" grpId="0" animBg="1"/>
      <p:bldP spid="128" grpId="1" animBg="1"/>
      <p:bldP spid="129" grpId="0"/>
      <p:bldP spid="132" grpId="0"/>
      <p:bldP spid="143" grpId="0" animBg="1"/>
      <p:bldP spid="143" grpId="1" animBg="1"/>
      <p:bldP spid="144" grpId="0" animBg="1"/>
      <p:bldP spid="144" grpId="1" animBg="1"/>
      <p:bldP spid="154" grpId="0" animBg="1"/>
      <p:bldP spid="154" grpId="1" animBg="1"/>
      <p:bldP spid="155" grpId="0" animBg="1"/>
      <p:bldP spid="155" grpId="1" animBg="1"/>
      <p:bldP spid="1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17" y="44624"/>
            <a:ext cx="7894067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300" dirty="0" smtClean="0">
                <a:solidFill>
                  <a:schemeClr val="tx2">
                    <a:satMod val="130000"/>
                  </a:schemeClr>
                </a:solidFill>
              </a:rPr>
              <a:t>Ex: Write the system of inequalities for the shaded region:</a:t>
            </a:r>
            <a:endParaRPr lang="en-CA" sz="3300" dirty="0">
              <a:solidFill>
                <a:schemeClr val="tx2">
                  <a:satMod val="130000"/>
                </a:schemeClr>
              </a:solidFill>
            </a:endParaRPr>
          </a:p>
        </p:txBody>
      </p:sp>
      <p:grpSp>
        <p:nvGrpSpPr>
          <p:cNvPr id="5137" name="Group 104"/>
          <p:cNvGrpSpPr>
            <a:grpSpLocks noChangeAspect="1"/>
          </p:cNvGrpSpPr>
          <p:nvPr/>
        </p:nvGrpSpPr>
        <p:grpSpPr bwMode="auto">
          <a:xfrm>
            <a:off x="3332287" y="1495425"/>
            <a:ext cx="5091113" cy="5248275"/>
            <a:chOff x="2364" y="933"/>
            <a:chExt cx="3207" cy="3306"/>
          </a:xfrm>
        </p:grpSpPr>
        <p:sp>
          <p:nvSpPr>
            <p:cNvPr id="5144" name="AutoShape 103"/>
            <p:cNvSpPr>
              <a:spLocks noChangeAspect="1" noChangeArrowheads="1" noTextEdit="1"/>
            </p:cNvSpPr>
            <p:nvPr/>
          </p:nvSpPr>
          <p:spPr bwMode="auto">
            <a:xfrm>
              <a:off x="2412" y="940"/>
              <a:ext cx="3120" cy="3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45" name="Rectangle 105"/>
            <p:cNvSpPr>
              <a:spLocks noChangeArrowheads="1"/>
            </p:cNvSpPr>
            <p:nvPr/>
          </p:nvSpPr>
          <p:spPr bwMode="auto">
            <a:xfrm>
              <a:off x="2415" y="947"/>
              <a:ext cx="3114" cy="328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5146" name="Line 106"/>
            <p:cNvSpPr>
              <a:spLocks noChangeShapeType="1"/>
            </p:cNvSpPr>
            <p:nvPr/>
          </p:nvSpPr>
          <p:spPr bwMode="auto">
            <a:xfrm flipV="1">
              <a:off x="2726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47" name="Line 107"/>
            <p:cNvSpPr>
              <a:spLocks noChangeShapeType="1"/>
            </p:cNvSpPr>
            <p:nvPr/>
          </p:nvSpPr>
          <p:spPr bwMode="auto">
            <a:xfrm flipV="1">
              <a:off x="2729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48" name="Line 108"/>
            <p:cNvSpPr>
              <a:spLocks noChangeShapeType="1"/>
            </p:cNvSpPr>
            <p:nvPr/>
          </p:nvSpPr>
          <p:spPr bwMode="auto">
            <a:xfrm flipV="1">
              <a:off x="3037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49" name="Line 109"/>
            <p:cNvSpPr>
              <a:spLocks noChangeShapeType="1"/>
            </p:cNvSpPr>
            <p:nvPr/>
          </p:nvSpPr>
          <p:spPr bwMode="auto">
            <a:xfrm flipV="1">
              <a:off x="3040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0" name="Line 110"/>
            <p:cNvSpPr>
              <a:spLocks noChangeShapeType="1"/>
            </p:cNvSpPr>
            <p:nvPr/>
          </p:nvSpPr>
          <p:spPr bwMode="auto">
            <a:xfrm flipV="1">
              <a:off x="3347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1" name="Line 111"/>
            <p:cNvSpPr>
              <a:spLocks noChangeShapeType="1"/>
            </p:cNvSpPr>
            <p:nvPr/>
          </p:nvSpPr>
          <p:spPr bwMode="auto">
            <a:xfrm flipV="1">
              <a:off x="3350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2" name="Line 112"/>
            <p:cNvSpPr>
              <a:spLocks noChangeShapeType="1"/>
            </p:cNvSpPr>
            <p:nvPr/>
          </p:nvSpPr>
          <p:spPr bwMode="auto">
            <a:xfrm flipV="1">
              <a:off x="3658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3" name="Line 113"/>
            <p:cNvSpPr>
              <a:spLocks noChangeShapeType="1"/>
            </p:cNvSpPr>
            <p:nvPr/>
          </p:nvSpPr>
          <p:spPr bwMode="auto">
            <a:xfrm flipV="1">
              <a:off x="3661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4" name="Line 114"/>
            <p:cNvSpPr>
              <a:spLocks noChangeShapeType="1"/>
            </p:cNvSpPr>
            <p:nvPr/>
          </p:nvSpPr>
          <p:spPr bwMode="auto">
            <a:xfrm flipV="1">
              <a:off x="4280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5" name="Line 115"/>
            <p:cNvSpPr>
              <a:spLocks noChangeShapeType="1"/>
            </p:cNvSpPr>
            <p:nvPr/>
          </p:nvSpPr>
          <p:spPr bwMode="auto">
            <a:xfrm flipV="1">
              <a:off x="4283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6" name="Line 116"/>
            <p:cNvSpPr>
              <a:spLocks noChangeShapeType="1"/>
            </p:cNvSpPr>
            <p:nvPr/>
          </p:nvSpPr>
          <p:spPr bwMode="auto">
            <a:xfrm flipV="1">
              <a:off x="4591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7" name="Line 117"/>
            <p:cNvSpPr>
              <a:spLocks noChangeShapeType="1"/>
            </p:cNvSpPr>
            <p:nvPr/>
          </p:nvSpPr>
          <p:spPr bwMode="auto">
            <a:xfrm flipV="1">
              <a:off x="4594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8" name="Line 118"/>
            <p:cNvSpPr>
              <a:spLocks noChangeShapeType="1"/>
            </p:cNvSpPr>
            <p:nvPr/>
          </p:nvSpPr>
          <p:spPr bwMode="auto">
            <a:xfrm flipV="1">
              <a:off x="4901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9" name="Line 119"/>
            <p:cNvSpPr>
              <a:spLocks noChangeShapeType="1"/>
            </p:cNvSpPr>
            <p:nvPr/>
          </p:nvSpPr>
          <p:spPr bwMode="auto">
            <a:xfrm flipV="1">
              <a:off x="4904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0" name="Line 120"/>
            <p:cNvSpPr>
              <a:spLocks noChangeShapeType="1"/>
            </p:cNvSpPr>
            <p:nvPr/>
          </p:nvSpPr>
          <p:spPr bwMode="auto">
            <a:xfrm flipV="1">
              <a:off x="5212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1" name="Line 121"/>
            <p:cNvSpPr>
              <a:spLocks noChangeShapeType="1"/>
            </p:cNvSpPr>
            <p:nvPr/>
          </p:nvSpPr>
          <p:spPr bwMode="auto">
            <a:xfrm flipV="1">
              <a:off x="5215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2" name="Line 122"/>
            <p:cNvSpPr>
              <a:spLocks noChangeShapeType="1"/>
            </p:cNvSpPr>
            <p:nvPr/>
          </p:nvSpPr>
          <p:spPr bwMode="auto">
            <a:xfrm>
              <a:off x="2418" y="3892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3" name="Line 123"/>
            <p:cNvSpPr>
              <a:spLocks noChangeShapeType="1"/>
            </p:cNvSpPr>
            <p:nvPr/>
          </p:nvSpPr>
          <p:spPr bwMode="auto">
            <a:xfrm>
              <a:off x="2418" y="3899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4" name="Line 124"/>
            <p:cNvSpPr>
              <a:spLocks noChangeShapeType="1"/>
            </p:cNvSpPr>
            <p:nvPr/>
          </p:nvSpPr>
          <p:spPr bwMode="auto">
            <a:xfrm>
              <a:off x="2418" y="3566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5" name="Line 125"/>
            <p:cNvSpPr>
              <a:spLocks noChangeShapeType="1"/>
            </p:cNvSpPr>
            <p:nvPr/>
          </p:nvSpPr>
          <p:spPr bwMode="auto">
            <a:xfrm>
              <a:off x="2418" y="3572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6" name="Line 126"/>
            <p:cNvSpPr>
              <a:spLocks noChangeShapeType="1"/>
            </p:cNvSpPr>
            <p:nvPr/>
          </p:nvSpPr>
          <p:spPr bwMode="auto">
            <a:xfrm>
              <a:off x="2418" y="3239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7" name="Line 127"/>
            <p:cNvSpPr>
              <a:spLocks noChangeShapeType="1"/>
            </p:cNvSpPr>
            <p:nvPr/>
          </p:nvSpPr>
          <p:spPr bwMode="auto">
            <a:xfrm>
              <a:off x="2418" y="3246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8" name="Line 128"/>
            <p:cNvSpPr>
              <a:spLocks noChangeShapeType="1"/>
            </p:cNvSpPr>
            <p:nvPr/>
          </p:nvSpPr>
          <p:spPr bwMode="auto">
            <a:xfrm>
              <a:off x="2418" y="291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9" name="Line 129"/>
            <p:cNvSpPr>
              <a:spLocks noChangeShapeType="1"/>
            </p:cNvSpPr>
            <p:nvPr/>
          </p:nvSpPr>
          <p:spPr bwMode="auto">
            <a:xfrm>
              <a:off x="2418" y="2919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0" name="Line 130"/>
            <p:cNvSpPr>
              <a:spLocks noChangeShapeType="1"/>
            </p:cNvSpPr>
            <p:nvPr/>
          </p:nvSpPr>
          <p:spPr bwMode="auto">
            <a:xfrm>
              <a:off x="2418" y="225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1" name="Line 131"/>
            <p:cNvSpPr>
              <a:spLocks noChangeShapeType="1"/>
            </p:cNvSpPr>
            <p:nvPr/>
          </p:nvSpPr>
          <p:spPr bwMode="auto">
            <a:xfrm>
              <a:off x="2418" y="2260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2" name="Line 132"/>
            <p:cNvSpPr>
              <a:spLocks noChangeShapeType="1"/>
            </p:cNvSpPr>
            <p:nvPr/>
          </p:nvSpPr>
          <p:spPr bwMode="auto">
            <a:xfrm>
              <a:off x="2418" y="1926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3" name="Line 133"/>
            <p:cNvSpPr>
              <a:spLocks noChangeShapeType="1"/>
            </p:cNvSpPr>
            <p:nvPr/>
          </p:nvSpPr>
          <p:spPr bwMode="auto">
            <a:xfrm>
              <a:off x="2418" y="193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4" name="Line 134"/>
            <p:cNvSpPr>
              <a:spLocks noChangeShapeType="1"/>
            </p:cNvSpPr>
            <p:nvPr/>
          </p:nvSpPr>
          <p:spPr bwMode="auto">
            <a:xfrm>
              <a:off x="2418" y="1600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5" name="Line 135"/>
            <p:cNvSpPr>
              <a:spLocks noChangeShapeType="1"/>
            </p:cNvSpPr>
            <p:nvPr/>
          </p:nvSpPr>
          <p:spPr bwMode="auto">
            <a:xfrm>
              <a:off x="2418" y="1607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6" name="Line 136"/>
            <p:cNvSpPr>
              <a:spLocks noChangeShapeType="1"/>
            </p:cNvSpPr>
            <p:nvPr/>
          </p:nvSpPr>
          <p:spPr bwMode="auto">
            <a:xfrm>
              <a:off x="2418" y="127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7" name="Line 137"/>
            <p:cNvSpPr>
              <a:spLocks noChangeShapeType="1"/>
            </p:cNvSpPr>
            <p:nvPr/>
          </p:nvSpPr>
          <p:spPr bwMode="auto">
            <a:xfrm>
              <a:off x="2418" y="1280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8" name="Line 138"/>
            <p:cNvSpPr>
              <a:spLocks noChangeShapeType="1"/>
            </p:cNvSpPr>
            <p:nvPr/>
          </p:nvSpPr>
          <p:spPr bwMode="auto">
            <a:xfrm>
              <a:off x="2418" y="257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9" name="Line 139"/>
            <p:cNvSpPr>
              <a:spLocks noChangeShapeType="1"/>
            </p:cNvSpPr>
            <p:nvPr/>
          </p:nvSpPr>
          <p:spPr bwMode="auto">
            <a:xfrm>
              <a:off x="2418" y="2579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0" name="Line 140"/>
            <p:cNvSpPr>
              <a:spLocks noChangeShapeType="1"/>
            </p:cNvSpPr>
            <p:nvPr/>
          </p:nvSpPr>
          <p:spPr bwMode="auto">
            <a:xfrm>
              <a:off x="2418" y="2586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1" name="Line 141"/>
            <p:cNvSpPr>
              <a:spLocks noChangeShapeType="1"/>
            </p:cNvSpPr>
            <p:nvPr/>
          </p:nvSpPr>
          <p:spPr bwMode="auto">
            <a:xfrm>
              <a:off x="2418" y="259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2" name="Rectangle 142"/>
            <p:cNvSpPr>
              <a:spLocks noChangeArrowheads="1"/>
            </p:cNvSpPr>
            <p:nvPr/>
          </p:nvSpPr>
          <p:spPr bwMode="auto">
            <a:xfrm>
              <a:off x="5465" y="2375"/>
              <a:ext cx="52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183" name="Freeform 143"/>
            <p:cNvSpPr>
              <a:spLocks/>
            </p:cNvSpPr>
            <p:nvPr/>
          </p:nvSpPr>
          <p:spPr bwMode="auto">
            <a:xfrm>
              <a:off x="5495" y="2525"/>
              <a:ext cx="28" cy="122"/>
            </a:xfrm>
            <a:custGeom>
              <a:avLst/>
              <a:gdLst>
                <a:gd name="T0" fmla="*/ 0 w 28"/>
                <a:gd name="T1" fmla="*/ 0 h 122"/>
                <a:gd name="T2" fmla="*/ 28 w 28"/>
                <a:gd name="T3" fmla="*/ 61 h 122"/>
                <a:gd name="T4" fmla="*/ 0 w 28"/>
                <a:gd name="T5" fmla="*/ 122 h 122"/>
                <a:gd name="T6" fmla="*/ 0 w 28"/>
                <a:gd name="T7" fmla="*/ 0 h 1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"/>
                <a:gd name="T13" fmla="*/ 0 h 122"/>
                <a:gd name="T14" fmla="*/ 28 w 28"/>
                <a:gd name="T15" fmla="*/ 122 h 1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" h="122">
                  <a:moveTo>
                    <a:pt x="0" y="0"/>
                  </a:moveTo>
                  <a:lnTo>
                    <a:pt x="28" y="61"/>
                  </a:lnTo>
                  <a:lnTo>
                    <a:pt x="0" y="1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5184" name="Line 144"/>
            <p:cNvSpPr>
              <a:spLocks noChangeShapeType="1"/>
            </p:cNvSpPr>
            <p:nvPr/>
          </p:nvSpPr>
          <p:spPr bwMode="auto">
            <a:xfrm flipV="1">
              <a:off x="3966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5" name="Line 145"/>
            <p:cNvSpPr>
              <a:spLocks noChangeShapeType="1"/>
            </p:cNvSpPr>
            <p:nvPr/>
          </p:nvSpPr>
          <p:spPr bwMode="auto">
            <a:xfrm flipV="1">
              <a:off x="3969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6" name="Line 146"/>
            <p:cNvSpPr>
              <a:spLocks noChangeShapeType="1"/>
            </p:cNvSpPr>
            <p:nvPr/>
          </p:nvSpPr>
          <p:spPr bwMode="auto">
            <a:xfrm flipV="1">
              <a:off x="3972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7" name="Line 147"/>
            <p:cNvSpPr>
              <a:spLocks noChangeShapeType="1"/>
            </p:cNvSpPr>
            <p:nvPr/>
          </p:nvSpPr>
          <p:spPr bwMode="auto">
            <a:xfrm flipV="1">
              <a:off x="3975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8" name="Rectangle 148"/>
            <p:cNvSpPr>
              <a:spLocks noChangeArrowheads="1"/>
            </p:cNvSpPr>
            <p:nvPr/>
          </p:nvSpPr>
          <p:spPr bwMode="auto">
            <a:xfrm>
              <a:off x="4009" y="933"/>
              <a:ext cx="52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189" name="Freeform 149"/>
            <p:cNvSpPr>
              <a:spLocks/>
            </p:cNvSpPr>
            <p:nvPr/>
          </p:nvSpPr>
          <p:spPr bwMode="auto">
            <a:xfrm>
              <a:off x="3945" y="954"/>
              <a:ext cx="54" cy="61"/>
            </a:xfrm>
            <a:custGeom>
              <a:avLst/>
              <a:gdLst>
                <a:gd name="T0" fmla="*/ 0 w 54"/>
                <a:gd name="T1" fmla="*/ 61 h 61"/>
                <a:gd name="T2" fmla="*/ 27 w 54"/>
                <a:gd name="T3" fmla="*/ 0 h 61"/>
                <a:gd name="T4" fmla="*/ 54 w 54"/>
                <a:gd name="T5" fmla="*/ 61 h 61"/>
                <a:gd name="T6" fmla="*/ 0 w 54"/>
                <a:gd name="T7" fmla="*/ 61 h 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61"/>
                <a:gd name="T14" fmla="*/ 54 w 54"/>
                <a:gd name="T15" fmla="*/ 61 h 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61">
                  <a:moveTo>
                    <a:pt x="0" y="61"/>
                  </a:moveTo>
                  <a:lnTo>
                    <a:pt x="27" y="0"/>
                  </a:lnTo>
                  <a:lnTo>
                    <a:pt x="54" y="61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5190" name="Rectangle 150"/>
            <p:cNvSpPr>
              <a:spLocks noChangeArrowheads="1"/>
            </p:cNvSpPr>
            <p:nvPr/>
          </p:nvSpPr>
          <p:spPr bwMode="auto">
            <a:xfrm>
              <a:off x="2415" y="947"/>
              <a:ext cx="3114" cy="328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5191" name="Line 151"/>
            <p:cNvSpPr>
              <a:spLocks noChangeShapeType="1"/>
            </p:cNvSpPr>
            <p:nvPr/>
          </p:nvSpPr>
          <p:spPr bwMode="auto">
            <a:xfrm>
              <a:off x="2729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2" name="Rectangle 152"/>
            <p:cNvSpPr>
              <a:spLocks noChangeArrowheads="1"/>
            </p:cNvSpPr>
            <p:nvPr/>
          </p:nvSpPr>
          <p:spPr bwMode="auto">
            <a:xfrm>
              <a:off x="2698" y="2627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5193" name="Line 153"/>
            <p:cNvSpPr>
              <a:spLocks noChangeShapeType="1"/>
            </p:cNvSpPr>
            <p:nvPr/>
          </p:nvSpPr>
          <p:spPr bwMode="auto">
            <a:xfrm>
              <a:off x="3040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4" name="Rectangle 154"/>
            <p:cNvSpPr>
              <a:spLocks noChangeArrowheads="1"/>
            </p:cNvSpPr>
            <p:nvPr/>
          </p:nvSpPr>
          <p:spPr bwMode="auto">
            <a:xfrm>
              <a:off x="3009" y="2627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5195" name="Line 155"/>
            <p:cNvSpPr>
              <a:spLocks noChangeShapeType="1"/>
            </p:cNvSpPr>
            <p:nvPr/>
          </p:nvSpPr>
          <p:spPr bwMode="auto">
            <a:xfrm>
              <a:off x="3350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6" name="Rectangle 156"/>
            <p:cNvSpPr>
              <a:spLocks noChangeArrowheads="1"/>
            </p:cNvSpPr>
            <p:nvPr/>
          </p:nvSpPr>
          <p:spPr bwMode="auto">
            <a:xfrm>
              <a:off x="3320" y="2627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5197" name="Line 157"/>
            <p:cNvSpPr>
              <a:spLocks noChangeShapeType="1"/>
            </p:cNvSpPr>
            <p:nvPr/>
          </p:nvSpPr>
          <p:spPr bwMode="auto">
            <a:xfrm>
              <a:off x="3661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8" name="Rectangle 158"/>
            <p:cNvSpPr>
              <a:spLocks noChangeArrowheads="1"/>
            </p:cNvSpPr>
            <p:nvPr/>
          </p:nvSpPr>
          <p:spPr bwMode="auto">
            <a:xfrm>
              <a:off x="3631" y="2627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199" name="Rectangle 159"/>
            <p:cNvSpPr>
              <a:spLocks noChangeArrowheads="1"/>
            </p:cNvSpPr>
            <p:nvPr/>
          </p:nvSpPr>
          <p:spPr bwMode="auto">
            <a:xfrm>
              <a:off x="3984" y="2627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5200" name="Line 160"/>
            <p:cNvSpPr>
              <a:spLocks noChangeShapeType="1"/>
            </p:cNvSpPr>
            <p:nvPr/>
          </p:nvSpPr>
          <p:spPr bwMode="auto">
            <a:xfrm>
              <a:off x="4283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1" name="Rectangle 161"/>
            <p:cNvSpPr>
              <a:spLocks noChangeArrowheads="1"/>
            </p:cNvSpPr>
            <p:nvPr/>
          </p:nvSpPr>
          <p:spPr bwMode="auto">
            <a:xfrm>
              <a:off x="4286" y="2627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202" name="Line 162"/>
            <p:cNvSpPr>
              <a:spLocks noChangeShapeType="1"/>
            </p:cNvSpPr>
            <p:nvPr/>
          </p:nvSpPr>
          <p:spPr bwMode="auto">
            <a:xfrm>
              <a:off x="4594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3" name="Rectangle 163"/>
            <p:cNvSpPr>
              <a:spLocks noChangeArrowheads="1"/>
            </p:cNvSpPr>
            <p:nvPr/>
          </p:nvSpPr>
          <p:spPr bwMode="auto">
            <a:xfrm>
              <a:off x="4597" y="2627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5204" name="Line 164"/>
            <p:cNvSpPr>
              <a:spLocks noChangeShapeType="1"/>
            </p:cNvSpPr>
            <p:nvPr/>
          </p:nvSpPr>
          <p:spPr bwMode="auto">
            <a:xfrm>
              <a:off x="4904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5" name="Rectangle 165"/>
            <p:cNvSpPr>
              <a:spLocks noChangeArrowheads="1"/>
            </p:cNvSpPr>
            <p:nvPr/>
          </p:nvSpPr>
          <p:spPr bwMode="auto">
            <a:xfrm>
              <a:off x="4907" y="2627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5206" name="Line 166"/>
            <p:cNvSpPr>
              <a:spLocks noChangeShapeType="1"/>
            </p:cNvSpPr>
            <p:nvPr/>
          </p:nvSpPr>
          <p:spPr bwMode="auto">
            <a:xfrm>
              <a:off x="5215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7" name="Rectangle 167"/>
            <p:cNvSpPr>
              <a:spLocks noChangeArrowheads="1"/>
            </p:cNvSpPr>
            <p:nvPr/>
          </p:nvSpPr>
          <p:spPr bwMode="auto">
            <a:xfrm>
              <a:off x="5218" y="2627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5208" name="Rectangle 168"/>
            <p:cNvSpPr>
              <a:spLocks noChangeArrowheads="1"/>
            </p:cNvSpPr>
            <p:nvPr/>
          </p:nvSpPr>
          <p:spPr bwMode="auto">
            <a:xfrm>
              <a:off x="3893" y="3831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5209" name="Line 169"/>
            <p:cNvSpPr>
              <a:spLocks noChangeShapeType="1"/>
            </p:cNvSpPr>
            <p:nvPr/>
          </p:nvSpPr>
          <p:spPr bwMode="auto">
            <a:xfrm>
              <a:off x="3957" y="3899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0" name="Rectangle 170"/>
            <p:cNvSpPr>
              <a:spLocks noChangeArrowheads="1"/>
            </p:cNvSpPr>
            <p:nvPr/>
          </p:nvSpPr>
          <p:spPr bwMode="auto">
            <a:xfrm>
              <a:off x="3893" y="3504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5211" name="Line 171"/>
            <p:cNvSpPr>
              <a:spLocks noChangeShapeType="1"/>
            </p:cNvSpPr>
            <p:nvPr/>
          </p:nvSpPr>
          <p:spPr bwMode="auto">
            <a:xfrm>
              <a:off x="3957" y="3572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2" name="Rectangle 172"/>
            <p:cNvSpPr>
              <a:spLocks noChangeArrowheads="1"/>
            </p:cNvSpPr>
            <p:nvPr/>
          </p:nvSpPr>
          <p:spPr bwMode="auto">
            <a:xfrm>
              <a:off x="3893" y="3178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5213" name="Line 173"/>
            <p:cNvSpPr>
              <a:spLocks noChangeShapeType="1"/>
            </p:cNvSpPr>
            <p:nvPr/>
          </p:nvSpPr>
          <p:spPr bwMode="auto">
            <a:xfrm>
              <a:off x="3957" y="3246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4" name="Rectangle 174"/>
            <p:cNvSpPr>
              <a:spLocks noChangeArrowheads="1"/>
            </p:cNvSpPr>
            <p:nvPr/>
          </p:nvSpPr>
          <p:spPr bwMode="auto">
            <a:xfrm>
              <a:off x="3893" y="2851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215" name="Line 175"/>
            <p:cNvSpPr>
              <a:spLocks noChangeShapeType="1"/>
            </p:cNvSpPr>
            <p:nvPr/>
          </p:nvSpPr>
          <p:spPr bwMode="auto">
            <a:xfrm>
              <a:off x="3957" y="2919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6" name="Rectangle 176"/>
            <p:cNvSpPr>
              <a:spLocks noChangeArrowheads="1"/>
            </p:cNvSpPr>
            <p:nvPr/>
          </p:nvSpPr>
          <p:spPr bwMode="auto">
            <a:xfrm>
              <a:off x="3923" y="2192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217" name="Line 177"/>
            <p:cNvSpPr>
              <a:spLocks noChangeShapeType="1"/>
            </p:cNvSpPr>
            <p:nvPr/>
          </p:nvSpPr>
          <p:spPr bwMode="auto">
            <a:xfrm>
              <a:off x="3957" y="2260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8" name="Rectangle 178"/>
            <p:cNvSpPr>
              <a:spLocks noChangeArrowheads="1"/>
            </p:cNvSpPr>
            <p:nvPr/>
          </p:nvSpPr>
          <p:spPr bwMode="auto">
            <a:xfrm>
              <a:off x="3923" y="1865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5219" name="Line 179"/>
            <p:cNvSpPr>
              <a:spLocks noChangeShapeType="1"/>
            </p:cNvSpPr>
            <p:nvPr/>
          </p:nvSpPr>
          <p:spPr bwMode="auto">
            <a:xfrm>
              <a:off x="3957" y="1933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0" name="Rectangle 180"/>
            <p:cNvSpPr>
              <a:spLocks noChangeArrowheads="1"/>
            </p:cNvSpPr>
            <p:nvPr/>
          </p:nvSpPr>
          <p:spPr bwMode="auto">
            <a:xfrm>
              <a:off x="3923" y="1539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5221" name="Line 181"/>
            <p:cNvSpPr>
              <a:spLocks noChangeShapeType="1"/>
            </p:cNvSpPr>
            <p:nvPr/>
          </p:nvSpPr>
          <p:spPr bwMode="auto">
            <a:xfrm>
              <a:off x="3957" y="1607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2" name="Rectangle 182"/>
            <p:cNvSpPr>
              <a:spLocks noChangeArrowheads="1"/>
            </p:cNvSpPr>
            <p:nvPr/>
          </p:nvSpPr>
          <p:spPr bwMode="auto">
            <a:xfrm>
              <a:off x="3923" y="1212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5223" name="Line 183"/>
            <p:cNvSpPr>
              <a:spLocks noChangeShapeType="1"/>
            </p:cNvSpPr>
            <p:nvPr/>
          </p:nvSpPr>
          <p:spPr bwMode="auto">
            <a:xfrm>
              <a:off x="3957" y="1280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4" name="Freeform 184"/>
            <p:cNvSpPr>
              <a:spLocks/>
            </p:cNvSpPr>
            <p:nvPr/>
          </p:nvSpPr>
          <p:spPr bwMode="auto">
            <a:xfrm>
              <a:off x="2416" y="2012"/>
              <a:ext cx="3121" cy="1126"/>
            </a:xfrm>
            <a:custGeom>
              <a:avLst/>
              <a:gdLst>
                <a:gd name="T0" fmla="*/ 150 w 1021"/>
                <a:gd name="T1" fmla="*/ 63 h 321"/>
                <a:gd name="T2" fmla="*/ 318 w 1021"/>
                <a:gd name="T3" fmla="*/ 137 h 321"/>
                <a:gd name="T4" fmla="*/ 486 w 1021"/>
                <a:gd name="T5" fmla="*/ 196 h 321"/>
                <a:gd name="T6" fmla="*/ 654 w 1021"/>
                <a:gd name="T7" fmla="*/ 270 h 321"/>
                <a:gd name="T8" fmla="*/ 822 w 1021"/>
                <a:gd name="T9" fmla="*/ 344 h 321"/>
                <a:gd name="T10" fmla="*/ 990 w 1021"/>
                <a:gd name="T11" fmla="*/ 407 h 321"/>
                <a:gd name="T12" fmla="*/ 1159 w 1021"/>
                <a:gd name="T13" fmla="*/ 481 h 321"/>
                <a:gd name="T14" fmla="*/ 1327 w 1021"/>
                <a:gd name="T15" fmla="*/ 554 h 321"/>
                <a:gd name="T16" fmla="*/ 1495 w 1021"/>
                <a:gd name="T17" fmla="*/ 614 h 321"/>
                <a:gd name="T18" fmla="*/ 1663 w 1021"/>
                <a:gd name="T19" fmla="*/ 688 h 321"/>
                <a:gd name="T20" fmla="*/ 1831 w 1021"/>
                <a:gd name="T21" fmla="*/ 761 h 321"/>
                <a:gd name="T22" fmla="*/ 1999 w 1021"/>
                <a:gd name="T23" fmla="*/ 824 h 321"/>
                <a:gd name="T24" fmla="*/ 2167 w 1021"/>
                <a:gd name="T25" fmla="*/ 898 h 321"/>
                <a:gd name="T26" fmla="*/ 2335 w 1021"/>
                <a:gd name="T27" fmla="*/ 972 h 321"/>
                <a:gd name="T28" fmla="*/ 2504 w 1021"/>
                <a:gd name="T29" fmla="*/ 1035 h 321"/>
                <a:gd name="T30" fmla="*/ 2672 w 1021"/>
                <a:gd name="T31" fmla="*/ 1108 h 321"/>
                <a:gd name="T32" fmla="*/ 2840 w 1021"/>
                <a:gd name="T33" fmla="*/ 1182 h 321"/>
                <a:gd name="T34" fmla="*/ 3008 w 1021"/>
                <a:gd name="T35" fmla="*/ 1242 h 321"/>
                <a:gd name="T36" fmla="*/ 3176 w 1021"/>
                <a:gd name="T37" fmla="*/ 1315 h 321"/>
                <a:gd name="T38" fmla="*/ 3344 w 1021"/>
                <a:gd name="T39" fmla="*/ 1389 h 321"/>
                <a:gd name="T40" fmla="*/ 3512 w 1021"/>
                <a:gd name="T41" fmla="*/ 1452 h 321"/>
                <a:gd name="T42" fmla="*/ 3680 w 1021"/>
                <a:gd name="T43" fmla="*/ 1526 h 321"/>
                <a:gd name="T44" fmla="*/ 3849 w 1021"/>
                <a:gd name="T45" fmla="*/ 1600 h 321"/>
                <a:gd name="T46" fmla="*/ 4017 w 1021"/>
                <a:gd name="T47" fmla="*/ 1663 h 321"/>
                <a:gd name="T48" fmla="*/ 4185 w 1021"/>
                <a:gd name="T49" fmla="*/ 1736 h 321"/>
                <a:gd name="T50" fmla="*/ 4353 w 1021"/>
                <a:gd name="T51" fmla="*/ 1810 h 321"/>
                <a:gd name="T52" fmla="*/ 4521 w 1021"/>
                <a:gd name="T53" fmla="*/ 1870 h 321"/>
                <a:gd name="T54" fmla="*/ 4692 w 1021"/>
                <a:gd name="T55" fmla="*/ 1943 h 321"/>
                <a:gd name="T56" fmla="*/ 4860 w 1021"/>
                <a:gd name="T57" fmla="*/ 2006 h 321"/>
                <a:gd name="T58" fmla="*/ 5028 w 1021"/>
                <a:gd name="T59" fmla="*/ 2080 h 321"/>
                <a:gd name="T60" fmla="*/ 5197 w 1021"/>
                <a:gd name="T61" fmla="*/ 2154 h 321"/>
                <a:gd name="T62" fmla="*/ 5365 w 1021"/>
                <a:gd name="T63" fmla="*/ 2213 h 321"/>
                <a:gd name="T64" fmla="*/ 5533 w 1021"/>
                <a:gd name="T65" fmla="*/ 2287 h 321"/>
                <a:gd name="T66" fmla="*/ 5701 w 1021"/>
                <a:gd name="T67" fmla="*/ 2361 h 321"/>
                <a:gd name="T68" fmla="*/ 5869 w 1021"/>
                <a:gd name="T69" fmla="*/ 2424 h 321"/>
                <a:gd name="T70" fmla="*/ 6037 w 1021"/>
                <a:gd name="T71" fmla="*/ 2498 h 321"/>
                <a:gd name="T72" fmla="*/ 6205 w 1021"/>
                <a:gd name="T73" fmla="*/ 2571 h 321"/>
                <a:gd name="T74" fmla="*/ 6373 w 1021"/>
                <a:gd name="T75" fmla="*/ 2634 h 321"/>
                <a:gd name="T76" fmla="*/ 6542 w 1021"/>
                <a:gd name="T77" fmla="*/ 2708 h 321"/>
                <a:gd name="T78" fmla="*/ 6710 w 1021"/>
                <a:gd name="T79" fmla="*/ 2782 h 321"/>
                <a:gd name="T80" fmla="*/ 6878 w 1021"/>
                <a:gd name="T81" fmla="*/ 2841 h 321"/>
                <a:gd name="T82" fmla="*/ 7046 w 1021"/>
                <a:gd name="T83" fmla="*/ 2915 h 321"/>
                <a:gd name="T84" fmla="*/ 7214 w 1021"/>
                <a:gd name="T85" fmla="*/ 2989 h 321"/>
                <a:gd name="T86" fmla="*/ 7382 w 1021"/>
                <a:gd name="T87" fmla="*/ 3052 h 321"/>
                <a:gd name="T88" fmla="*/ 7550 w 1021"/>
                <a:gd name="T89" fmla="*/ 3125 h 321"/>
                <a:gd name="T90" fmla="*/ 7718 w 1021"/>
                <a:gd name="T91" fmla="*/ 3199 h 321"/>
                <a:gd name="T92" fmla="*/ 7887 w 1021"/>
                <a:gd name="T93" fmla="*/ 3262 h 321"/>
                <a:gd name="T94" fmla="*/ 8055 w 1021"/>
                <a:gd name="T95" fmla="*/ 3336 h 321"/>
                <a:gd name="T96" fmla="*/ 8223 w 1021"/>
                <a:gd name="T97" fmla="*/ 3410 h 321"/>
                <a:gd name="T98" fmla="*/ 8391 w 1021"/>
                <a:gd name="T99" fmla="*/ 3469 h 321"/>
                <a:gd name="T100" fmla="*/ 8559 w 1021"/>
                <a:gd name="T101" fmla="*/ 3543 h 321"/>
                <a:gd name="T102" fmla="*/ 8727 w 1021"/>
                <a:gd name="T103" fmla="*/ 3617 h 321"/>
                <a:gd name="T104" fmla="*/ 8895 w 1021"/>
                <a:gd name="T105" fmla="*/ 3680 h 321"/>
                <a:gd name="T106" fmla="*/ 9063 w 1021"/>
                <a:gd name="T107" fmla="*/ 3753 h 321"/>
                <a:gd name="T108" fmla="*/ 9232 w 1021"/>
                <a:gd name="T109" fmla="*/ 3827 h 321"/>
                <a:gd name="T110" fmla="*/ 9400 w 1021"/>
                <a:gd name="T111" fmla="*/ 3887 h 32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1"/>
                <a:gd name="T169" fmla="*/ 0 h 321"/>
                <a:gd name="T170" fmla="*/ 1021 w 1021"/>
                <a:gd name="T171" fmla="*/ 321 h 32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1" h="321">
                  <a:moveTo>
                    <a:pt x="0" y="0"/>
                  </a:moveTo>
                  <a:lnTo>
                    <a:pt x="2" y="1"/>
                  </a:lnTo>
                  <a:lnTo>
                    <a:pt x="4" y="1"/>
                  </a:lnTo>
                  <a:lnTo>
                    <a:pt x="6" y="2"/>
                  </a:lnTo>
                  <a:lnTo>
                    <a:pt x="8" y="3"/>
                  </a:lnTo>
                  <a:lnTo>
                    <a:pt x="10" y="3"/>
                  </a:lnTo>
                  <a:lnTo>
                    <a:pt x="12" y="4"/>
                  </a:lnTo>
                  <a:lnTo>
                    <a:pt x="14" y="4"/>
                  </a:lnTo>
                  <a:lnTo>
                    <a:pt x="16" y="5"/>
                  </a:lnTo>
                  <a:lnTo>
                    <a:pt x="18" y="6"/>
                  </a:lnTo>
                  <a:lnTo>
                    <a:pt x="20" y="6"/>
                  </a:lnTo>
                  <a:lnTo>
                    <a:pt x="22" y="7"/>
                  </a:lnTo>
                  <a:lnTo>
                    <a:pt x="24" y="8"/>
                  </a:lnTo>
                  <a:lnTo>
                    <a:pt x="26" y="8"/>
                  </a:lnTo>
                  <a:lnTo>
                    <a:pt x="28" y="9"/>
                  </a:lnTo>
                  <a:lnTo>
                    <a:pt x="30" y="9"/>
                  </a:lnTo>
                  <a:lnTo>
                    <a:pt x="32" y="10"/>
                  </a:lnTo>
                  <a:lnTo>
                    <a:pt x="34" y="11"/>
                  </a:lnTo>
                  <a:lnTo>
                    <a:pt x="36" y="11"/>
                  </a:lnTo>
                  <a:lnTo>
                    <a:pt x="38" y="12"/>
                  </a:lnTo>
                  <a:lnTo>
                    <a:pt x="40" y="13"/>
                  </a:lnTo>
                  <a:lnTo>
                    <a:pt x="42" y="13"/>
                  </a:lnTo>
                  <a:lnTo>
                    <a:pt x="44" y="14"/>
                  </a:lnTo>
                  <a:lnTo>
                    <a:pt x="46" y="14"/>
                  </a:lnTo>
                  <a:lnTo>
                    <a:pt x="48" y="15"/>
                  </a:lnTo>
                  <a:lnTo>
                    <a:pt x="50" y="16"/>
                  </a:lnTo>
                  <a:lnTo>
                    <a:pt x="52" y="16"/>
                  </a:lnTo>
                  <a:lnTo>
                    <a:pt x="54" y="17"/>
                  </a:lnTo>
                  <a:lnTo>
                    <a:pt x="56" y="18"/>
                  </a:lnTo>
                  <a:lnTo>
                    <a:pt x="58" y="18"/>
                  </a:lnTo>
                  <a:lnTo>
                    <a:pt x="60" y="19"/>
                  </a:lnTo>
                  <a:lnTo>
                    <a:pt x="62" y="20"/>
                  </a:lnTo>
                  <a:lnTo>
                    <a:pt x="64" y="20"/>
                  </a:lnTo>
                  <a:lnTo>
                    <a:pt x="66" y="21"/>
                  </a:lnTo>
                  <a:lnTo>
                    <a:pt x="68" y="21"/>
                  </a:lnTo>
                  <a:lnTo>
                    <a:pt x="70" y="22"/>
                  </a:lnTo>
                  <a:lnTo>
                    <a:pt x="72" y="23"/>
                  </a:lnTo>
                  <a:lnTo>
                    <a:pt x="74" y="23"/>
                  </a:lnTo>
                  <a:lnTo>
                    <a:pt x="76" y="24"/>
                  </a:lnTo>
                  <a:lnTo>
                    <a:pt x="78" y="25"/>
                  </a:lnTo>
                  <a:lnTo>
                    <a:pt x="80" y="25"/>
                  </a:lnTo>
                  <a:lnTo>
                    <a:pt x="82" y="26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88" y="28"/>
                  </a:lnTo>
                  <a:lnTo>
                    <a:pt x="90" y="28"/>
                  </a:lnTo>
                  <a:lnTo>
                    <a:pt x="92" y="29"/>
                  </a:lnTo>
                  <a:lnTo>
                    <a:pt x="94" y="30"/>
                  </a:lnTo>
                  <a:lnTo>
                    <a:pt x="96" y="30"/>
                  </a:lnTo>
                  <a:lnTo>
                    <a:pt x="98" y="31"/>
                  </a:lnTo>
                  <a:lnTo>
                    <a:pt x="100" y="31"/>
                  </a:lnTo>
                  <a:lnTo>
                    <a:pt x="102" y="32"/>
                  </a:lnTo>
                  <a:lnTo>
                    <a:pt x="104" y="33"/>
                  </a:lnTo>
                  <a:lnTo>
                    <a:pt x="106" y="33"/>
                  </a:lnTo>
                  <a:lnTo>
                    <a:pt x="108" y="34"/>
                  </a:lnTo>
                  <a:lnTo>
                    <a:pt x="110" y="35"/>
                  </a:lnTo>
                  <a:lnTo>
                    <a:pt x="112" y="35"/>
                  </a:lnTo>
                  <a:lnTo>
                    <a:pt x="114" y="36"/>
                  </a:lnTo>
                  <a:lnTo>
                    <a:pt x="116" y="36"/>
                  </a:lnTo>
                  <a:lnTo>
                    <a:pt x="118" y="37"/>
                  </a:lnTo>
                  <a:lnTo>
                    <a:pt x="120" y="38"/>
                  </a:lnTo>
                  <a:lnTo>
                    <a:pt x="122" y="38"/>
                  </a:lnTo>
                  <a:lnTo>
                    <a:pt x="124" y="39"/>
                  </a:lnTo>
                  <a:lnTo>
                    <a:pt x="126" y="40"/>
                  </a:lnTo>
                  <a:lnTo>
                    <a:pt x="128" y="40"/>
                  </a:lnTo>
                  <a:lnTo>
                    <a:pt x="130" y="41"/>
                  </a:lnTo>
                  <a:lnTo>
                    <a:pt x="132" y="42"/>
                  </a:lnTo>
                  <a:lnTo>
                    <a:pt x="134" y="42"/>
                  </a:lnTo>
                  <a:lnTo>
                    <a:pt x="136" y="43"/>
                  </a:lnTo>
                  <a:lnTo>
                    <a:pt x="138" y="43"/>
                  </a:lnTo>
                  <a:lnTo>
                    <a:pt x="140" y="44"/>
                  </a:lnTo>
                  <a:lnTo>
                    <a:pt x="142" y="45"/>
                  </a:lnTo>
                  <a:lnTo>
                    <a:pt x="144" y="45"/>
                  </a:lnTo>
                  <a:lnTo>
                    <a:pt x="146" y="46"/>
                  </a:lnTo>
                  <a:lnTo>
                    <a:pt x="148" y="47"/>
                  </a:lnTo>
                  <a:lnTo>
                    <a:pt x="150" y="47"/>
                  </a:lnTo>
                  <a:lnTo>
                    <a:pt x="152" y="48"/>
                  </a:lnTo>
                  <a:lnTo>
                    <a:pt x="154" y="48"/>
                  </a:lnTo>
                  <a:lnTo>
                    <a:pt x="156" y="49"/>
                  </a:lnTo>
                  <a:lnTo>
                    <a:pt x="158" y="50"/>
                  </a:lnTo>
                  <a:lnTo>
                    <a:pt x="160" y="50"/>
                  </a:lnTo>
                  <a:lnTo>
                    <a:pt x="162" y="51"/>
                  </a:lnTo>
                  <a:lnTo>
                    <a:pt x="164" y="52"/>
                  </a:lnTo>
                  <a:lnTo>
                    <a:pt x="166" y="52"/>
                  </a:lnTo>
                  <a:lnTo>
                    <a:pt x="168" y="53"/>
                  </a:lnTo>
                  <a:lnTo>
                    <a:pt x="170" y="53"/>
                  </a:lnTo>
                  <a:lnTo>
                    <a:pt x="172" y="54"/>
                  </a:lnTo>
                  <a:lnTo>
                    <a:pt x="174" y="55"/>
                  </a:lnTo>
                  <a:lnTo>
                    <a:pt x="176" y="55"/>
                  </a:lnTo>
                  <a:lnTo>
                    <a:pt x="178" y="56"/>
                  </a:lnTo>
                  <a:lnTo>
                    <a:pt x="180" y="57"/>
                  </a:lnTo>
                  <a:lnTo>
                    <a:pt x="182" y="57"/>
                  </a:lnTo>
                  <a:lnTo>
                    <a:pt x="184" y="58"/>
                  </a:lnTo>
                  <a:lnTo>
                    <a:pt x="186" y="58"/>
                  </a:lnTo>
                  <a:lnTo>
                    <a:pt x="188" y="59"/>
                  </a:lnTo>
                  <a:lnTo>
                    <a:pt x="190" y="60"/>
                  </a:lnTo>
                  <a:lnTo>
                    <a:pt x="192" y="60"/>
                  </a:lnTo>
                  <a:lnTo>
                    <a:pt x="194" y="61"/>
                  </a:lnTo>
                  <a:lnTo>
                    <a:pt x="196" y="62"/>
                  </a:lnTo>
                  <a:lnTo>
                    <a:pt x="198" y="62"/>
                  </a:lnTo>
                  <a:lnTo>
                    <a:pt x="200" y="63"/>
                  </a:lnTo>
                  <a:lnTo>
                    <a:pt x="202" y="64"/>
                  </a:lnTo>
                  <a:lnTo>
                    <a:pt x="204" y="64"/>
                  </a:lnTo>
                  <a:lnTo>
                    <a:pt x="206" y="65"/>
                  </a:lnTo>
                  <a:lnTo>
                    <a:pt x="208" y="65"/>
                  </a:lnTo>
                  <a:lnTo>
                    <a:pt x="210" y="66"/>
                  </a:lnTo>
                  <a:lnTo>
                    <a:pt x="212" y="67"/>
                  </a:lnTo>
                  <a:lnTo>
                    <a:pt x="214" y="67"/>
                  </a:lnTo>
                  <a:lnTo>
                    <a:pt x="216" y="68"/>
                  </a:lnTo>
                  <a:lnTo>
                    <a:pt x="218" y="69"/>
                  </a:lnTo>
                  <a:lnTo>
                    <a:pt x="220" y="69"/>
                  </a:lnTo>
                  <a:lnTo>
                    <a:pt x="222" y="70"/>
                  </a:lnTo>
                  <a:lnTo>
                    <a:pt x="224" y="70"/>
                  </a:lnTo>
                  <a:lnTo>
                    <a:pt x="226" y="71"/>
                  </a:lnTo>
                  <a:lnTo>
                    <a:pt x="228" y="72"/>
                  </a:lnTo>
                  <a:lnTo>
                    <a:pt x="230" y="72"/>
                  </a:lnTo>
                  <a:lnTo>
                    <a:pt x="232" y="73"/>
                  </a:lnTo>
                  <a:lnTo>
                    <a:pt x="234" y="74"/>
                  </a:lnTo>
                  <a:lnTo>
                    <a:pt x="236" y="74"/>
                  </a:lnTo>
                  <a:lnTo>
                    <a:pt x="238" y="75"/>
                  </a:lnTo>
                  <a:lnTo>
                    <a:pt x="240" y="75"/>
                  </a:lnTo>
                  <a:lnTo>
                    <a:pt x="242" y="76"/>
                  </a:lnTo>
                  <a:lnTo>
                    <a:pt x="244" y="77"/>
                  </a:lnTo>
                  <a:lnTo>
                    <a:pt x="246" y="77"/>
                  </a:lnTo>
                  <a:lnTo>
                    <a:pt x="248" y="78"/>
                  </a:lnTo>
                  <a:lnTo>
                    <a:pt x="250" y="79"/>
                  </a:lnTo>
                  <a:lnTo>
                    <a:pt x="252" y="79"/>
                  </a:lnTo>
                  <a:lnTo>
                    <a:pt x="254" y="80"/>
                  </a:lnTo>
                  <a:lnTo>
                    <a:pt x="256" y="80"/>
                  </a:lnTo>
                  <a:lnTo>
                    <a:pt x="258" y="81"/>
                  </a:lnTo>
                  <a:lnTo>
                    <a:pt x="260" y="82"/>
                  </a:lnTo>
                  <a:lnTo>
                    <a:pt x="262" y="82"/>
                  </a:lnTo>
                  <a:lnTo>
                    <a:pt x="264" y="83"/>
                  </a:lnTo>
                  <a:lnTo>
                    <a:pt x="266" y="84"/>
                  </a:lnTo>
                  <a:lnTo>
                    <a:pt x="268" y="84"/>
                  </a:lnTo>
                  <a:lnTo>
                    <a:pt x="270" y="85"/>
                  </a:lnTo>
                  <a:lnTo>
                    <a:pt x="272" y="86"/>
                  </a:lnTo>
                  <a:lnTo>
                    <a:pt x="274" y="86"/>
                  </a:lnTo>
                  <a:lnTo>
                    <a:pt x="276" y="87"/>
                  </a:lnTo>
                  <a:lnTo>
                    <a:pt x="278" y="87"/>
                  </a:lnTo>
                  <a:lnTo>
                    <a:pt x="280" y="88"/>
                  </a:lnTo>
                  <a:lnTo>
                    <a:pt x="282" y="89"/>
                  </a:lnTo>
                  <a:lnTo>
                    <a:pt x="284" y="89"/>
                  </a:lnTo>
                  <a:lnTo>
                    <a:pt x="286" y="90"/>
                  </a:lnTo>
                  <a:lnTo>
                    <a:pt x="288" y="91"/>
                  </a:lnTo>
                  <a:lnTo>
                    <a:pt x="290" y="91"/>
                  </a:lnTo>
                  <a:lnTo>
                    <a:pt x="292" y="92"/>
                  </a:lnTo>
                  <a:lnTo>
                    <a:pt x="294" y="92"/>
                  </a:lnTo>
                  <a:lnTo>
                    <a:pt x="296" y="93"/>
                  </a:lnTo>
                  <a:lnTo>
                    <a:pt x="298" y="94"/>
                  </a:lnTo>
                  <a:lnTo>
                    <a:pt x="300" y="94"/>
                  </a:lnTo>
                  <a:lnTo>
                    <a:pt x="302" y="95"/>
                  </a:lnTo>
                  <a:lnTo>
                    <a:pt x="304" y="96"/>
                  </a:lnTo>
                  <a:lnTo>
                    <a:pt x="306" y="96"/>
                  </a:lnTo>
                  <a:lnTo>
                    <a:pt x="308" y="97"/>
                  </a:lnTo>
                  <a:lnTo>
                    <a:pt x="310" y="97"/>
                  </a:lnTo>
                  <a:lnTo>
                    <a:pt x="312" y="98"/>
                  </a:lnTo>
                  <a:lnTo>
                    <a:pt x="314" y="99"/>
                  </a:lnTo>
                  <a:lnTo>
                    <a:pt x="316" y="99"/>
                  </a:lnTo>
                  <a:lnTo>
                    <a:pt x="318" y="100"/>
                  </a:lnTo>
                  <a:lnTo>
                    <a:pt x="320" y="101"/>
                  </a:lnTo>
                  <a:lnTo>
                    <a:pt x="322" y="101"/>
                  </a:lnTo>
                  <a:lnTo>
                    <a:pt x="324" y="102"/>
                  </a:lnTo>
                  <a:lnTo>
                    <a:pt x="326" y="103"/>
                  </a:lnTo>
                  <a:lnTo>
                    <a:pt x="328" y="103"/>
                  </a:lnTo>
                  <a:lnTo>
                    <a:pt x="330" y="104"/>
                  </a:lnTo>
                  <a:lnTo>
                    <a:pt x="332" y="104"/>
                  </a:lnTo>
                  <a:lnTo>
                    <a:pt x="334" y="105"/>
                  </a:lnTo>
                  <a:lnTo>
                    <a:pt x="336" y="106"/>
                  </a:lnTo>
                  <a:lnTo>
                    <a:pt x="338" y="106"/>
                  </a:lnTo>
                  <a:lnTo>
                    <a:pt x="340" y="107"/>
                  </a:lnTo>
                  <a:lnTo>
                    <a:pt x="342" y="108"/>
                  </a:lnTo>
                  <a:lnTo>
                    <a:pt x="344" y="108"/>
                  </a:lnTo>
                  <a:lnTo>
                    <a:pt x="346" y="109"/>
                  </a:lnTo>
                  <a:lnTo>
                    <a:pt x="348" y="109"/>
                  </a:lnTo>
                  <a:lnTo>
                    <a:pt x="350" y="110"/>
                  </a:lnTo>
                  <a:lnTo>
                    <a:pt x="352" y="111"/>
                  </a:lnTo>
                  <a:lnTo>
                    <a:pt x="354" y="111"/>
                  </a:lnTo>
                  <a:lnTo>
                    <a:pt x="356" y="112"/>
                  </a:lnTo>
                  <a:lnTo>
                    <a:pt x="358" y="113"/>
                  </a:lnTo>
                  <a:lnTo>
                    <a:pt x="360" y="113"/>
                  </a:lnTo>
                  <a:lnTo>
                    <a:pt x="362" y="114"/>
                  </a:lnTo>
                  <a:lnTo>
                    <a:pt x="364" y="114"/>
                  </a:lnTo>
                  <a:lnTo>
                    <a:pt x="366" y="115"/>
                  </a:lnTo>
                  <a:lnTo>
                    <a:pt x="368" y="116"/>
                  </a:lnTo>
                  <a:lnTo>
                    <a:pt x="370" y="116"/>
                  </a:lnTo>
                  <a:lnTo>
                    <a:pt x="372" y="117"/>
                  </a:lnTo>
                  <a:lnTo>
                    <a:pt x="374" y="118"/>
                  </a:lnTo>
                  <a:lnTo>
                    <a:pt x="376" y="118"/>
                  </a:lnTo>
                  <a:lnTo>
                    <a:pt x="378" y="119"/>
                  </a:lnTo>
                  <a:lnTo>
                    <a:pt x="380" y="119"/>
                  </a:lnTo>
                  <a:lnTo>
                    <a:pt x="382" y="120"/>
                  </a:lnTo>
                  <a:lnTo>
                    <a:pt x="384" y="121"/>
                  </a:lnTo>
                  <a:lnTo>
                    <a:pt x="386" y="121"/>
                  </a:lnTo>
                  <a:lnTo>
                    <a:pt x="388" y="122"/>
                  </a:lnTo>
                  <a:lnTo>
                    <a:pt x="390" y="123"/>
                  </a:lnTo>
                  <a:lnTo>
                    <a:pt x="392" y="123"/>
                  </a:lnTo>
                  <a:lnTo>
                    <a:pt x="394" y="124"/>
                  </a:lnTo>
                  <a:lnTo>
                    <a:pt x="396" y="125"/>
                  </a:lnTo>
                  <a:lnTo>
                    <a:pt x="398" y="125"/>
                  </a:lnTo>
                  <a:lnTo>
                    <a:pt x="400" y="126"/>
                  </a:lnTo>
                  <a:lnTo>
                    <a:pt x="402" y="126"/>
                  </a:lnTo>
                  <a:lnTo>
                    <a:pt x="404" y="127"/>
                  </a:lnTo>
                  <a:lnTo>
                    <a:pt x="406" y="128"/>
                  </a:lnTo>
                  <a:lnTo>
                    <a:pt x="408" y="128"/>
                  </a:lnTo>
                  <a:lnTo>
                    <a:pt x="410" y="129"/>
                  </a:lnTo>
                  <a:lnTo>
                    <a:pt x="412" y="130"/>
                  </a:lnTo>
                  <a:lnTo>
                    <a:pt x="414" y="130"/>
                  </a:lnTo>
                  <a:lnTo>
                    <a:pt x="416" y="131"/>
                  </a:lnTo>
                  <a:lnTo>
                    <a:pt x="418" y="131"/>
                  </a:lnTo>
                  <a:lnTo>
                    <a:pt x="420" y="132"/>
                  </a:lnTo>
                  <a:lnTo>
                    <a:pt x="422" y="133"/>
                  </a:lnTo>
                  <a:lnTo>
                    <a:pt x="424" y="133"/>
                  </a:lnTo>
                  <a:lnTo>
                    <a:pt x="426" y="134"/>
                  </a:lnTo>
                  <a:lnTo>
                    <a:pt x="428" y="135"/>
                  </a:lnTo>
                  <a:lnTo>
                    <a:pt x="430" y="135"/>
                  </a:lnTo>
                  <a:lnTo>
                    <a:pt x="432" y="136"/>
                  </a:lnTo>
                  <a:lnTo>
                    <a:pt x="434" y="136"/>
                  </a:lnTo>
                  <a:lnTo>
                    <a:pt x="436" y="137"/>
                  </a:lnTo>
                  <a:lnTo>
                    <a:pt x="438" y="138"/>
                  </a:lnTo>
                  <a:lnTo>
                    <a:pt x="440" y="138"/>
                  </a:lnTo>
                  <a:lnTo>
                    <a:pt x="442" y="139"/>
                  </a:lnTo>
                  <a:lnTo>
                    <a:pt x="444" y="140"/>
                  </a:lnTo>
                  <a:lnTo>
                    <a:pt x="446" y="140"/>
                  </a:lnTo>
                  <a:lnTo>
                    <a:pt x="448" y="141"/>
                  </a:lnTo>
                  <a:lnTo>
                    <a:pt x="450" y="141"/>
                  </a:lnTo>
                  <a:lnTo>
                    <a:pt x="452" y="142"/>
                  </a:lnTo>
                  <a:lnTo>
                    <a:pt x="454" y="143"/>
                  </a:lnTo>
                  <a:lnTo>
                    <a:pt x="456" y="143"/>
                  </a:lnTo>
                  <a:lnTo>
                    <a:pt x="458" y="144"/>
                  </a:lnTo>
                  <a:lnTo>
                    <a:pt x="460" y="145"/>
                  </a:lnTo>
                  <a:lnTo>
                    <a:pt x="462" y="145"/>
                  </a:lnTo>
                  <a:lnTo>
                    <a:pt x="464" y="146"/>
                  </a:lnTo>
                  <a:lnTo>
                    <a:pt x="466" y="147"/>
                  </a:lnTo>
                  <a:lnTo>
                    <a:pt x="468" y="147"/>
                  </a:lnTo>
                  <a:lnTo>
                    <a:pt x="470" y="148"/>
                  </a:lnTo>
                  <a:lnTo>
                    <a:pt x="472" y="148"/>
                  </a:lnTo>
                  <a:lnTo>
                    <a:pt x="474" y="149"/>
                  </a:lnTo>
                  <a:lnTo>
                    <a:pt x="476" y="150"/>
                  </a:lnTo>
                  <a:lnTo>
                    <a:pt x="478" y="150"/>
                  </a:lnTo>
                  <a:lnTo>
                    <a:pt x="480" y="151"/>
                  </a:lnTo>
                  <a:lnTo>
                    <a:pt x="482" y="152"/>
                  </a:lnTo>
                  <a:lnTo>
                    <a:pt x="484" y="152"/>
                  </a:lnTo>
                  <a:lnTo>
                    <a:pt x="486" y="153"/>
                  </a:lnTo>
                  <a:lnTo>
                    <a:pt x="488" y="153"/>
                  </a:lnTo>
                  <a:lnTo>
                    <a:pt x="490" y="154"/>
                  </a:lnTo>
                  <a:lnTo>
                    <a:pt x="492" y="155"/>
                  </a:lnTo>
                  <a:lnTo>
                    <a:pt x="494" y="155"/>
                  </a:lnTo>
                  <a:lnTo>
                    <a:pt x="496" y="156"/>
                  </a:lnTo>
                  <a:lnTo>
                    <a:pt x="498" y="157"/>
                  </a:lnTo>
                  <a:lnTo>
                    <a:pt x="500" y="157"/>
                  </a:lnTo>
                  <a:lnTo>
                    <a:pt x="502" y="158"/>
                  </a:lnTo>
                  <a:lnTo>
                    <a:pt x="504" y="158"/>
                  </a:lnTo>
                  <a:lnTo>
                    <a:pt x="506" y="159"/>
                  </a:lnTo>
                  <a:lnTo>
                    <a:pt x="508" y="160"/>
                  </a:lnTo>
                  <a:lnTo>
                    <a:pt x="510" y="160"/>
                  </a:lnTo>
                  <a:lnTo>
                    <a:pt x="512" y="161"/>
                  </a:lnTo>
                  <a:lnTo>
                    <a:pt x="514" y="162"/>
                  </a:lnTo>
                  <a:lnTo>
                    <a:pt x="516" y="162"/>
                  </a:lnTo>
                  <a:lnTo>
                    <a:pt x="518" y="163"/>
                  </a:lnTo>
                  <a:lnTo>
                    <a:pt x="520" y="163"/>
                  </a:lnTo>
                  <a:lnTo>
                    <a:pt x="522" y="164"/>
                  </a:lnTo>
                  <a:lnTo>
                    <a:pt x="524" y="165"/>
                  </a:lnTo>
                  <a:lnTo>
                    <a:pt x="526" y="165"/>
                  </a:lnTo>
                  <a:lnTo>
                    <a:pt x="528" y="166"/>
                  </a:lnTo>
                  <a:lnTo>
                    <a:pt x="530" y="167"/>
                  </a:lnTo>
                  <a:lnTo>
                    <a:pt x="532" y="167"/>
                  </a:lnTo>
                  <a:lnTo>
                    <a:pt x="534" y="168"/>
                  </a:lnTo>
                  <a:lnTo>
                    <a:pt x="536" y="169"/>
                  </a:lnTo>
                  <a:lnTo>
                    <a:pt x="538" y="169"/>
                  </a:lnTo>
                  <a:lnTo>
                    <a:pt x="540" y="170"/>
                  </a:lnTo>
                  <a:lnTo>
                    <a:pt x="542" y="170"/>
                  </a:lnTo>
                  <a:lnTo>
                    <a:pt x="544" y="171"/>
                  </a:lnTo>
                  <a:lnTo>
                    <a:pt x="546" y="172"/>
                  </a:lnTo>
                  <a:lnTo>
                    <a:pt x="548" y="172"/>
                  </a:lnTo>
                  <a:lnTo>
                    <a:pt x="550" y="173"/>
                  </a:lnTo>
                  <a:lnTo>
                    <a:pt x="552" y="174"/>
                  </a:lnTo>
                  <a:lnTo>
                    <a:pt x="554" y="174"/>
                  </a:lnTo>
                  <a:lnTo>
                    <a:pt x="556" y="175"/>
                  </a:lnTo>
                  <a:lnTo>
                    <a:pt x="558" y="175"/>
                  </a:lnTo>
                  <a:lnTo>
                    <a:pt x="560" y="176"/>
                  </a:lnTo>
                  <a:lnTo>
                    <a:pt x="562" y="177"/>
                  </a:lnTo>
                  <a:lnTo>
                    <a:pt x="564" y="177"/>
                  </a:lnTo>
                  <a:lnTo>
                    <a:pt x="566" y="178"/>
                  </a:lnTo>
                  <a:lnTo>
                    <a:pt x="568" y="179"/>
                  </a:lnTo>
                  <a:lnTo>
                    <a:pt x="570" y="179"/>
                  </a:lnTo>
                  <a:lnTo>
                    <a:pt x="572" y="180"/>
                  </a:lnTo>
                  <a:lnTo>
                    <a:pt x="574" y="180"/>
                  </a:lnTo>
                  <a:lnTo>
                    <a:pt x="576" y="181"/>
                  </a:lnTo>
                  <a:lnTo>
                    <a:pt x="578" y="182"/>
                  </a:lnTo>
                  <a:lnTo>
                    <a:pt x="580" y="182"/>
                  </a:lnTo>
                  <a:lnTo>
                    <a:pt x="582" y="183"/>
                  </a:lnTo>
                  <a:lnTo>
                    <a:pt x="584" y="184"/>
                  </a:lnTo>
                  <a:lnTo>
                    <a:pt x="586" y="184"/>
                  </a:lnTo>
                  <a:lnTo>
                    <a:pt x="588" y="185"/>
                  </a:lnTo>
                  <a:lnTo>
                    <a:pt x="590" y="186"/>
                  </a:lnTo>
                  <a:lnTo>
                    <a:pt x="592" y="186"/>
                  </a:lnTo>
                  <a:lnTo>
                    <a:pt x="594" y="187"/>
                  </a:lnTo>
                  <a:lnTo>
                    <a:pt x="596" y="187"/>
                  </a:lnTo>
                  <a:lnTo>
                    <a:pt x="598" y="188"/>
                  </a:lnTo>
                  <a:lnTo>
                    <a:pt x="600" y="189"/>
                  </a:lnTo>
                  <a:lnTo>
                    <a:pt x="602" y="189"/>
                  </a:lnTo>
                  <a:lnTo>
                    <a:pt x="604" y="190"/>
                  </a:lnTo>
                  <a:lnTo>
                    <a:pt x="606" y="191"/>
                  </a:lnTo>
                  <a:lnTo>
                    <a:pt x="608" y="191"/>
                  </a:lnTo>
                  <a:lnTo>
                    <a:pt x="610" y="192"/>
                  </a:lnTo>
                  <a:lnTo>
                    <a:pt x="612" y="192"/>
                  </a:lnTo>
                  <a:lnTo>
                    <a:pt x="614" y="193"/>
                  </a:lnTo>
                  <a:lnTo>
                    <a:pt x="616" y="194"/>
                  </a:lnTo>
                  <a:lnTo>
                    <a:pt x="618" y="194"/>
                  </a:lnTo>
                  <a:lnTo>
                    <a:pt x="620" y="195"/>
                  </a:lnTo>
                  <a:lnTo>
                    <a:pt x="622" y="196"/>
                  </a:lnTo>
                  <a:lnTo>
                    <a:pt x="624" y="196"/>
                  </a:lnTo>
                  <a:lnTo>
                    <a:pt x="626" y="197"/>
                  </a:lnTo>
                  <a:lnTo>
                    <a:pt x="628" y="197"/>
                  </a:lnTo>
                  <a:lnTo>
                    <a:pt x="630" y="198"/>
                  </a:lnTo>
                  <a:lnTo>
                    <a:pt x="632" y="199"/>
                  </a:lnTo>
                  <a:lnTo>
                    <a:pt x="634" y="199"/>
                  </a:lnTo>
                  <a:lnTo>
                    <a:pt x="636" y="200"/>
                  </a:lnTo>
                  <a:lnTo>
                    <a:pt x="638" y="201"/>
                  </a:lnTo>
                  <a:lnTo>
                    <a:pt x="640" y="201"/>
                  </a:lnTo>
                  <a:lnTo>
                    <a:pt x="642" y="202"/>
                  </a:lnTo>
                  <a:lnTo>
                    <a:pt x="644" y="202"/>
                  </a:lnTo>
                  <a:lnTo>
                    <a:pt x="646" y="203"/>
                  </a:lnTo>
                  <a:lnTo>
                    <a:pt x="648" y="204"/>
                  </a:lnTo>
                  <a:lnTo>
                    <a:pt x="650" y="204"/>
                  </a:lnTo>
                  <a:lnTo>
                    <a:pt x="652" y="205"/>
                  </a:lnTo>
                  <a:lnTo>
                    <a:pt x="654" y="206"/>
                  </a:lnTo>
                  <a:lnTo>
                    <a:pt x="656" y="206"/>
                  </a:lnTo>
                  <a:lnTo>
                    <a:pt x="658" y="207"/>
                  </a:lnTo>
                  <a:lnTo>
                    <a:pt x="660" y="208"/>
                  </a:lnTo>
                  <a:lnTo>
                    <a:pt x="662" y="208"/>
                  </a:lnTo>
                  <a:lnTo>
                    <a:pt x="664" y="209"/>
                  </a:lnTo>
                  <a:lnTo>
                    <a:pt x="666" y="209"/>
                  </a:lnTo>
                  <a:lnTo>
                    <a:pt x="668" y="210"/>
                  </a:lnTo>
                  <a:lnTo>
                    <a:pt x="670" y="211"/>
                  </a:lnTo>
                  <a:lnTo>
                    <a:pt x="672" y="211"/>
                  </a:lnTo>
                  <a:lnTo>
                    <a:pt x="674" y="212"/>
                  </a:lnTo>
                  <a:lnTo>
                    <a:pt x="676" y="213"/>
                  </a:lnTo>
                  <a:lnTo>
                    <a:pt x="678" y="213"/>
                  </a:lnTo>
                  <a:lnTo>
                    <a:pt x="680" y="214"/>
                  </a:lnTo>
                  <a:lnTo>
                    <a:pt x="682" y="214"/>
                  </a:lnTo>
                  <a:lnTo>
                    <a:pt x="684" y="215"/>
                  </a:lnTo>
                  <a:lnTo>
                    <a:pt x="686" y="216"/>
                  </a:lnTo>
                  <a:lnTo>
                    <a:pt x="688" y="216"/>
                  </a:lnTo>
                  <a:lnTo>
                    <a:pt x="690" y="217"/>
                  </a:lnTo>
                  <a:lnTo>
                    <a:pt x="692" y="218"/>
                  </a:lnTo>
                  <a:lnTo>
                    <a:pt x="694" y="218"/>
                  </a:lnTo>
                  <a:lnTo>
                    <a:pt x="696" y="219"/>
                  </a:lnTo>
                  <a:lnTo>
                    <a:pt x="698" y="219"/>
                  </a:lnTo>
                  <a:lnTo>
                    <a:pt x="700" y="220"/>
                  </a:lnTo>
                  <a:lnTo>
                    <a:pt x="702" y="221"/>
                  </a:lnTo>
                  <a:lnTo>
                    <a:pt x="704" y="221"/>
                  </a:lnTo>
                  <a:lnTo>
                    <a:pt x="706" y="222"/>
                  </a:lnTo>
                  <a:lnTo>
                    <a:pt x="708" y="223"/>
                  </a:lnTo>
                  <a:lnTo>
                    <a:pt x="710" y="223"/>
                  </a:lnTo>
                  <a:lnTo>
                    <a:pt x="712" y="224"/>
                  </a:lnTo>
                  <a:lnTo>
                    <a:pt x="714" y="224"/>
                  </a:lnTo>
                  <a:lnTo>
                    <a:pt x="716" y="225"/>
                  </a:lnTo>
                  <a:lnTo>
                    <a:pt x="718" y="226"/>
                  </a:lnTo>
                  <a:lnTo>
                    <a:pt x="720" y="226"/>
                  </a:lnTo>
                  <a:lnTo>
                    <a:pt x="722" y="227"/>
                  </a:lnTo>
                  <a:lnTo>
                    <a:pt x="724" y="228"/>
                  </a:lnTo>
                  <a:lnTo>
                    <a:pt x="726" y="228"/>
                  </a:lnTo>
                  <a:lnTo>
                    <a:pt x="728" y="229"/>
                  </a:lnTo>
                  <a:lnTo>
                    <a:pt x="730" y="230"/>
                  </a:lnTo>
                  <a:lnTo>
                    <a:pt x="732" y="230"/>
                  </a:lnTo>
                  <a:lnTo>
                    <a:pt x="734" y="231"/>
                  </a:lnTo>
                  <a:lnTo>
                    <a:pt x="736" y="231"/>
                  </a:lnTo>
                  <a:lnTo>
                    <a:pt x="738" y="232"/>
                  </a:lnTo>
                  <a:lnTo>
                    <a:pt x="740" y="233"/>
                  </a:lnTo>
                  <a:lnTo>
                    <a:pt x="742" y="233"/>
                  </a:lnTo>
                  <a:lnTo>
                    <a:pt x="744" y="234"/>
                  </a:lnTo>
                  <a:lnTo>
                    <a:pt x="746" y="235"/>
                  </a:lnTo>
                  <a:lnTo>
                    <a:pt x="748" y="235"/>
                  </a:lnTo>
                  <a:lnTo>
                    <a:pt x="750" y="236"/>
                  </a:lnTo>
                  <a:lnTo>
                    <a:pt x="752" y="236"/>
                  </a:lnTo>
                  <a:lnTo>
                    <a:pt x="754" y="237"/>
                  </a:lnTo>
                  <a:lnTo>
                    <a:pt x="756" y="238"/>
                  </a:lnTo>
                  <a:lnTo>
                    <a:pt x="758" y="238"/>
                  </a:lnTo>
                  <a:lnTo>
                    <a:pt x="760" y="239"/>
                  </a:lnTo>
                  <a:lnTo>
                    <a:pt x="762" y="240"/>
                  </a:lnTo>
                  <a:lnTo>
                    <a:pt x="764" y="240"/>
                  </a:lnTo>
                  <a:lnTo>
                    <a:pt x="766" y="241"/>
                  </a:lnTo>
                  <a:lnTo>
                    <a:pt x="768" y="241"/>
                  </a:lnTo>
                  <a:lnTo>
                    <a:pt x="770" y="242"/>
                  </a:lnTo>
                  <a:lnTo>
                    <a:pt x="772" y="243"/>
                  </a:lnTo>
                  <a:lnTo>
                    <a:pt x="774" y="243"/>
                  </a:lnTo>
                  <a:lnTo>
                    <a:pt x="776" y="244"/>
                  </a:lnTo>
                  <a:lnTo>
                    <a:pt x="778" y="245"/>
                  </a:lnTo>
                  <a:lnTo>
                    <a:pt x="780" y="245"/>
                  </a:lnTo>
                  <a:lnTo>
                    <a:pt x="782" y="246"/>
                  </a:lnTo>
                  <a:lnTo>
                    <a:pt x="784" y="246"/>
                  </a:lnTo>
                  <a:lnTo>
                    <a:pt x="786" y="247"/>
                  </a:lnTo>
                  <a:lnTo>
                    <a:pt x="788" y="248"/>
                  </a:lnTo>
                  <a:lnTo>
                    <a:pt x="790" y="248"/>
                  </a:lnTo>
                  <a:lnTo>
                    <a:pt x="792" y="249"/>
                  </a:lnTo>
                  <a:lnTo>
                    <a:pt x="794" y="250"/>
                  </a:lnTo>
                  <a:lnTo>
                    <a:pt x="796" y="250"/>
                  </a:lnTo>
                  <a:lnTo>
                    <a:pt x="798" y="251"/>
                  </a:lnTo>
                  <a:lnTo>
                    <a:pt x="800" y="252"/>
                  </a:lnTo>
                  <a:lnTo>
                    <a:pt x="802" y="252"/>
                  </a:lnTo>
                  <a:lnTo>
                    <a:pt x="804" y="253"/>
                  </a:lnTo>
                  <a:lnTo>
                    <a:pt x="806" y="253"/>
                  </a:lnTo>
                  <a:lnTo>
                    <a:pt x="808" y="254"/>
                  </a:lnTo>
                  <a:lnTo>
                    <a:pt x="810" y="255"/>
                  </a:lnTo>
                  <a:lnTo>
                    <a:pt x="812" y="255"/>
                  </a:lnTo>
                  <a:lnTo>
                    <a:pt x="814" y="256"/>
                  </a:lnTo>
                  <a:lnTo>
                    <a:pt x="816" y="257"/>
                  </a:lnTo>
                  <a:lnTo>
                    <a:pt x="818" y="257"/>
                  </a:lnTo>
                  <a:lnTo>
                    <a:pt x="820" y="258"/>
                  </a:lnTo>
                  <a:lnTo>
                    <a:pt x="822" y="258"/>
                  </a:lnTo>
                  <a:lnTo>
                    <a:pt x="824" y="259"/>
                  </a:lnTo>
                  <a:lnTo>
                    <a:pt x="826" y="260"/>
                  </a:lnTo>
                  <a:lnTo>
                    <a:pt x="828" y="260"/>
                  </a:lnTo>
                  <a:lnTo>
                    <a:pt x="830" y="261"/>
                  </a:lnTo>
                  <a:lnTo>
                    <a:pt x="832" y="262"/>
                  </a:lnTo>
                  <a:lnTo>
                    <a:pt x="834" y="262"/>
                  </a:lnTo>
                  <a:lnTo>
                    <a:pt x="836" y="263"/>
                  </a:lnTo>
                  <a:lnTo>
                    <a:pt x="838" y="263"/>
                  </a:lnTo>
                  <a:lnTo>
                    <a:pt x="840" y="264"/>
                  </a:lnTo>
                  <a:lnTo>
                    <a:pt x="842" y="265"/>
                  </a:lnTo>
                  <a:lnTo>
                    <a:pt x="844" y="265"/>
                  </a:lnTo>
                  <a:lnTo>
                    <a:pt x="846" y="266"/>
                  </a:lnTo>
                  <a:lnTo>
                    <a:pt x="848" y="267"/>
                  </a:lnTo>
                  <a:lnTo>
                    <a:pt x="850" y="267"/>
                  </a:lnTo>
                  <a:lnTo>
                    <a:pt x="852" y="268"/>
                  </a:lnTo>
                  <a:lnTo>
                    <a:pt x="854" y="268"/>
                  </a:lnTo>
                  <a:lnTo>
                    <a:pt x="856" y="269"/>
                  </a:lnTo>
                  <a:lnTo>
                    <a:pt x="858" y="270"/>
                  </a:lnTo>
                  <a:lnTo>
                    <a:pt x="860" y="270"/>
                  </a:lnTo>
                  <a:lnTo>
                    <a:pt x="862" y="271"/>
                  </a:lnTo>
                  <a:lnTo>
                    <a:pt x="864" y="272"/>
                  </a:lnTo>
                  <a:lnTo>
                    <a:pt x="866" y="272"/>
                  </a:lnTo>
                  <a:lnTo>
                    <a:pt x="868" y="273"/>
                  </a:lnTo>
                  <a:lnTo>
                    <a:pt x="870" y="274"/>
                  </a:lnTo>
                  <a:lnTo>
                    <a:pt x="872" y="274"/>
                  </a:lnTo>
                  <a:lnTo>
                    <a:pt x="874" y="275"/>
                  </a:lnTo>
                  <a:lnTo>
                    <a:pt x="876" y="275"/>
                  </a:lnTo>
                  <a:lnTo>
                    <a:pt x="878" y="276"/>
                  </a:lnTo>
                  <a:lnTo>
                    <a:pt x="880" y="277"/>
                  </a:lnTo>
                  <a:lnTo>
                    <a:pt x="882" y="277"/>
                  </a:lnTo>
                  <a:lnTo>
                    <a:pt x="884" y="278"/>
                  </a:lnTo>
                  <a:lnTo>
                    <a:pt x="886" y="279"/>
                  </a:lnTo>
                  <a:lnTo>
                    <a:pt x="888" y="279"/>
                  </a:lnTo>
                  <a:lnTo>
                    <a:pt x="890" y="280"/>
                  </a:lnTo>
                  <a:lnTo>
                    <a:pt x="892" y="280"/>
                  </a:lnTo>
                  <a:lnTo>
                    <a:pt x="894" y="281"/>
                  </a:lnTo>
                  <a:lnTo>
                    <a:pt x="896" y="282"/>
                  </a:lnTo>
                  <a:lnTo>
                    <a:pt x="898" y="282"/>
                  </a:lnTo>
                  <a:lnTo>
                    <a:pt x="900" y="283"/>
                  </a:lnTo>
                  <a:lnTo>
                    <a:pt x="902" y="284"/>
                  </a:lnTo>
                  <a:lnTo>
                    <a:pt x="904" y="284"/>
                  </a:lnTo>
                  <a:lnTo>
                    <a:pt x="906" y="285"/>
                  </a:lnTo>
                  <a:lnTo>
                    <a:pt x="908" y="285"/>
                  </a:lnTo>
                  <a:lnTo>
                    <a:pt x="910" y="286"/>
                  </a:lnTo>
                  <a:lnTo>
                    <a:pt x="912" y="287"/>
                  </a:lnTo>
                  <a:lnTo>
                    <a:pt x="914" y="287"/>
                  </a:lnTo>
                  <a:lnTo>
                    <a:pt x="916" y="288"/>
                  </a:lnTo>
                  <a:lnTo>
                    <a:pt x="918" y="289"/>
                  </a:lnTo>
                  <a:lnTo>
                    <a:pt x="920" y="289"/>
                  </a:lnTo>
                  <a:lnTo>
                    <a:pt x="922" y="290"/>
                  </a:lnTo>
                  <a:lnTo>
                    <a:pt x="924" y="291"/>
                  </a:lnTo>
                  <a:lnTo>
                    <a:pt x="926" y="291"/>
                  </a:lnTo>
                  <a:lnTo>
                    <a:pt x="928" y="292"/>
                  </a:lnTo>
                  <a:lnTo>
                    <a:pt x="930" y="292"/>
                  </a:lnTo>
                  <a:lnTo>
                    <a:pt x="932" y="293"/>
                  </a:lnTo>
                  <a:lnTo>
                    <a:pt x="934" y="294"/>
                  </a:lnTo>
                  <a:lnTo>
                    <a:pt x="936" y="294"/>
                  </a:lnTo>
                  <a:lnTo>
                    <a:pt x="938" y="295"/>
                  </a:lnTo>
                  <a:lnTo>
                    <a:pt x="940" y="296"/>
                  </a:lnTo>
                  <a:lnTo>
                    <a:pt x="942" y="296"/>
                  </a:lnTo>
                  <a:lnTo>
                    <a:pt x="944" y="297"/>
                  </a:lnTo>
                  <a:lnTo>
                    <a:pt x="946" y="297"/>
                  </a:lnTo>
                  <a:lnTo>
                    <a:pt x="948" y="298"/>
                  </a:lnTo>
                  <a:lnTo>
                    <a:pt x="950" y="299"/>
                  </a:lnTo>
                  <a:lnTo>
                    <a:pt x="952" y="299"/>
                  </a:lnTo>
                  <a:lnTo>
                    <a:pt x="954" y="300"/>
                  </a:lnTo>
                  <a:lnTo>
                    <a:pt x="956" y="301"/>
                  </a:lnTo>
                  <a:lnTo>
                    <a:pt x="958" y="301"/>
                  </a:lnTo>
                  <a:lnTo>
                    <a:pt x="960" y="302"/>
                  </a:lnTo>
                  <a:lnTo>
                    <a:pt x="962" y="302"/>
                  </a:lnTo>
                  <a:lnTo>
                    <a:pt x="964" y="303"/>
                  </a:lnTo>
                  <a:lnTo>
                    <a:pt x="966" y="304"/>
                  </a:lnTo>
                  <a:lnTo>
                    <a:pt x="968" y="304"/>
                  </a:lnTo>
                  <a:lnTo>
                    <a:pt x="970" y="305"/>
                  </a:lnTo>
                  <a:lnTo>
                    <a:pt x="972" y="306"/>
                  </a:lnTo>
                  <a:lnTo>
                    <a:pt x="974" y="306"/>
                  </a:lnTo>
                  <a:lnTo>
                    <a:pt x="976" y="307"/>
                  </a:lnTo>
                  <a:lnTo>
                    <a:pt x="978" y="307"/>
                  </a:lnTo>
                  <a:lnTo>
                    <a:pt x="980" y="308"/>
                  </a:lnTo>
                  <a:lnTo>
                    <a:pt x="982" y="309"/>
                  </a:lnTo>
                  <a:lnTo>
                    <a:pt x="984" y="309"/>
                  </a:lnTo>
                  <a:lnTo>
                    <a:pt x="986" y="310"/>
                  </a:lnTo>
                  <a:lnTo>
                    <a:pt x="988" y="311"/>
                  </a:lnTo>
                  <a:lnTo>
                    <a:pt x="990" y="311"/>
                  </a:lnTo>
                  <a:lnTo>
                    <a:pt x="992" y="312"/>
                  </a:lnTo>
                  <a:lnTo>
                    <a:pt x="994" y="313"/>
                  </a:lnTo>
                  <a:lnTo>
                    <a:pt x="996" y="313"/>
                  </a:lnTo>
                  <a:lnTo>
                    <a:pt x="998" y="314"/>
                  </a:lnTo>
                  <a:lnTo>
                    <a:pt x="1000" y="314"/>
                  </a:lnTo>
                  <a:lnTo>
                    <a:pt x="1002" y="315"/>
                  </a:lnTo>
                  <a:lnTo>
                    <a:pt x="1004" y="316"/>
                  </a:lnTo>
                  <a:lnTo>
                    <a:pt x="1006" y="316"/>
                  </a:lnTo>
                  <a:lnTo>
                    <a:pt x="1008" y="317"/>
                  </a:lnTo>
                  <a:lnTo>
                    <a:pt x="1010" y="318"/>
                  </a:lnTo>
                  <a:lnTo>
                    <a:pt x="1012" y="318"/>
                  </a:lnTo>
                  <a:lnTo>
                    <a:pt x="1014" y="319"/>
                  </a:lnTo>
                  <a:lnTo>
                    <a:pt x="1016" y="319"/>
                  </a:lnTo>
                  <a:lnTo>
                    <a:pt x="1018" y="320"/>
                  </a:lnTo>
                  <a:lnTo>
                    <a:pt x="1020" y="321"/>
                  </a:lnTo>
                  <a:lnTo>
                    <a:pt x="1021" y="321"/>
                  </a:lnTo>
                </a:path>
              </a:pathLst>
            </a:custGeom>
            <a:noFill/>
            <a:ln w="444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5225" name="Freeform 185"/>
            <p:cNvSpPr>
              <a:spLocks/>
            </p:cNvSpPr>
            <p:nvPr/>
          </p:nvSpPr>
          <p:spPr bwMode="auto">
            <a:xfrm>
              <a:off x="2364" y="1969"/>
              <a:ext cx="3207" cy="1229"/>
            </a:xfrm>
            <a:custGeom>
              <a:avLst/>
              <a:gdLst>
                <a:gd name="T0" fmla="*/ 146 w 988"/>
                <a:gd name="T1" fmla="*/ 4252 h 350"/>
                <a:gd name="T2" fmla="*/ 315 w 988"/>
                <a:gd name="T3" fmla="*/ 4179 h 350"/>
                <a:gd name="T4" fmla="*/ 484 w 988"/>
                <a:gd name="T5" fmla="*/ 4105 h 350"/>
                <a:gd name="T6" fmla="*/ 652 w 988"/>
                <a:gd name="T7" fmla="*/ 4045 h 350"/>
                <a:gd name="T8" fmla="*/ 821 w 988"/>
                <a:gd name="T9" fmla="*/ 3971 h 350"/>
                <a:gd name="T10" fmla="*/ 990 w 988"/>
                <a:gd name="T11" fmla="*/ 3898 h 350"/>
                <a:gd name="T12" fmla="*/ 1159 w 988"/>
                <a:gd name="T13" fmla="*/ 3834 h 350"/>
                <a:gd name="T14" fmla="*/ 1328 w 988"/>
                <a:gd name="T15" fmla="*/ 3761 h 350"/>
                <a:gd name="T16" fmla="*/ 1496 w 988"/>
                <a:gd name="T17" fmla="*/ 3698 h 350"/>
                <a:gd name="T18" fmla="*/ 1665 w 988"/>
                <a:gd name="T19" fmla="*/ 3624 h 350"/>
                <a:gd name="T20" fmla="*/ 1834 w 988"/>
                <a:gd name="T21" fmla="*/ 3550 h 350"/>
                <a:gd name="T22" fmla="*/ 2003 w 988"/>
                <a:gd name="T23" fmla="*/ 3490 h 350"/>
                <a:gd name="T24" fmla="*/ 2172 w 988"/>
                <a:gd name="T25" fmla="*/ 3417 h 350"/>
                <a:gd name="T26" fmla="*/ 2340 w 988"/>
                <a:gd name="T27" fmla="*/ 3343 h 350"/>
                <a:gd name="T28" fmla="*/ 2509 w 988"/>
                <a:gd name="T29" fmla="*/ 3280 h 350"/>
                <a:gd name="T30" fmla="*/ 2675 w 988"/>
                <a:gd name="T31" fmla="*/ 3206 h 350"/>
                <a:gd name="T32" fmla="*/ 2843 w 988"/>
                <a:gd name="T33" fmla="*/ 3132 h 350"/>
                <a:gd name="T34" fmla="*/ 3012 w 988"/>
                <a:gd name="T35" fmla="*/ 3069 h 350"/>
                <a:gd name="T36" fmla="*/ 3181 w 988"/>
                <a:gd name="T37" fmla="*/ 2995 h 350"/>
                <a:gd name="T38" fmla="*/ 3350 w 988"/>
                <a:gd name="T39" fmla="*/ 2922 h 350"/>
                <a:gd name="T40" fmla="*/ 3519 w 988"/>
                <a:gd name="T41" fmla="*/ 2862 h 350"/>
                <a:gd name="T42" fmla="*/ 3687 w 988"/>
                <a:gd name="T43" fmla="*/ 2788 h 350"/>
                <a:gd name="T44" fmla="*/ 3856 w 988"/>
                <a:gd name="T45" fmla="*/ 2714 h 350"/>
                <a:gd name="T46" fmla="*/ 4025 w 988"/>
                <a:gd name="T47" fmla="*/ 2651 h 350"/>
                <a:gd name="T48" fmla="*/ 4194 w 988"/>
                <a:gd name="T49" fmla="*/ 2577 h 350"/>
                <a:gd name="T50" fmla="*/ 4363 w 988"/>
                <a:gd name="T51" fmla="*/ 2504 h 350"/>
                <a:gd name="T52" fmla="*/ 4531 w 988"/>
                <a:gd name="T53" fmla="*/ 2440 h 350"/>
                <a:gd name="T54" fmla="*/ 4700 w 988"/>
                <a:gd name="T55" fmla="*/ 2367 h 350"/>
                <a:gd name="T56" fmla="*/ 4869 w 988"/>
                <a:gd name="T57" fmla="*/ 2293 h 350"/>
                <a:gd name="T58" fmla="*/ 5038 w 988"/>
                <a:gd name="T59" fmla="*/ 2233 h 350"/>
                <a:gd name="T60" fmla="*/ 5207 w 988"/>
                <a:gd name="T61" fmla="*/ 2160 h 350"/>
                <a:gd name="T62" fmla="*/ 5372 w 988"/>
                <a:gd name="T63" fmla="*/ 2082 h 350"/>
                <a:gd name="T64" fmla="*/ 5541 w 988"/>
                <a:gd name="T65" fmla="*/ 2023 h 350"/>
                <a:gd name="T66" fmla="*/ 5710 w 988"/>
                <a:gd name="T67" fmla="*/ 1949 h 350"/>
                <a:gd name="T68" fmla="*/ 5878 w 988"/>
                <a:gd name="T69" fmla="*/ 1875 h 350"/>
                <a:gd name="T70" fmla="*/ 6047 w 988"/>
                <a:gd name="T71" fmla="*/ 1812 h 350"/>
                <a:gd name="T72" fmla="*/ 6216 w 988"/>
                <a:gd name="T73" fmla="*/ 1738 h 350"/>
                <a:gd name="T74" fmla="*/ 6385 w 988"/>
                <a:gd name="T75" fmla="*/ 1664 h 350"/>
                <a:gd name="T76" fmla="*/ 6554 w 988"/>
                <a:gd name="T77" fmla="*/ 1601 h 350"/>
                <a:gd name="T78" fmla="*/ 6722 w 988"/>
                <a:gd name="T79" fmla="*/ 1527 h 350"/>
                <a:gd name="T80" fmla="*/ 6891 w 988"/>
                <a:gd name="T81" fmla="*/ 1454 h 350"/>
                <a:gd name="T82" fmla="*/ 7060 w 988"/>
                <a:gd name="T83" fmla="*/ 1394 h 350"/>
                <a:gd name="T84" fmla="*/ 7229 w 988"/>
                <a:gd name="T85" fmla="*/ 1320 h 350"/>
                <a:gd name="T86" fmla="*/ 7398 w 988"/>
                <a:gd name="T87" fmla="*/ 1247 h 350"/>
                <a:gd name="T88" fmla="*/ 7566 w 988"/>
                <a:gd name="T89" fmla="*/ 1183 h 350"/>
                <a:gd name="T90" fmla="*/ 7735 w 988"/>
                <a:gd name="T91" fmla="*/ 1110 h 350"/>
                <a:gd name="T92" fmla="*/ 7901 w 988"/>
                <a:gd name="T93" fmla="*/ 1036 h 350"/>
                <a:gd name="T94" fmla="*/ 8069 w 988"/>
                <a:gd name="T95" fmla="*/ 973 h 350"/>
                <a:gd name="T96" fmla="*/ 8238 w 988"/>
                <a:gd name="T97" fmla="*/ 899 h 350"/>
                <a:gd name="T98" fmla="*/ 8407 w 988"/>
                <a:gd name="T99" fmla="*/ 825 h 350"/>
                <a:gd name="T100" fmla="*/ 8576 w 988"/>
                <a:gd name="T101" fmla="*/ 765 h 350"/>
                <a:gd name="T102" fmla="*/ 8745 w 988"/>
                <a:gd name="T103" fmla="*/ 692 h 350"/>
                <a:gd name="T104" fmla="*/ 8913 w 988"/>
                <a:gd name="T105" fmla="*/ 629 h 350"/>
                <a:gd name="T106" fmla="*/ 9082 w 988"/>
                <a:gd name="T107" fmla="*/ 555 h 350"/>
                <a:gd name="T108" fmla="*/ 9251 w 988"/>
                <a:gd name="T109" fmla="*/ 481 h 350"/>
                <a:gd name="T110" fmla="*/ 9420 w 988"/>
                <a:gd name="T111" fmla="*/ 418 h 350"/>
                <a:gd name="T112" fmla="*/ 9589 w 988"/>
                <a:gd name="T113" fmla="*/ 344 h 350"/>
                <a:gd name="T114" fmla="*/ 9757 w 988"/>
                <a:gd name="T115" fmla="*/ 270 h 350"/>
                <a:gd name="T116" fmla="*/ 9926 w 988"/>
                <a:gd name="T117" fmla="*/ 211 h 350"/>
                <a:gd name="T118" fmla="*/ 10095 w 988"/>
                <a:gd name="T119" fmla="*/ 137 h 350"/>
                <a:gd name="T120" fmla="*/ 10264 w 988"/>
                <a:gd name="T121" fmla="*/ 63 h 35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988"/>
                <a:gd name="T184" fmla="*/ 0 h 350"/>
                <a:gd name="T185" fmla="*/ 988 w 988"/>
                <a:gd name="T186" fmla="*/ 350 h 35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988" h="350">
                  <a:moveTo>
                    <a:pt x="0" y="350"/>
                  </a:moveTo>
                  <a:lnTo>
                    <a:pt x="2" y="349"/>
                  </a:lnTo>
                  <a:lnTo>
                    <a:pt x="4" y="348"/>
                  </a:lnTo>
                  <a:lnTo>
                    <a:pt x="6" y="348"/>
                  </a:lnTo>
                  <a:lnTo>
                    <a:pt x="8" y="347"/>
                  </a:lnTo>
                  <a:lnTo>
                    <a:pt x="10" y="346"/>
                  </a:lnTo>
                  <a:lnTo>
                    <a:pt x="12" y="345"/>
                  </a:lnTo>
                  <a:lnTo>
                    <a:pt x="14" y="345"/>
                  </a:lnTo>
                  <a:lnTo>
                    <a:pt x="16" y="344"/>
                  </a:lnTo>
                  <a:lnTo>
                    <a:pt x="18" y="343"/>
                  </a:lnTo>
                  <a:lnTo>
                    <a:pt x="20" y="343"/>
                  </a:lnTo>
                  <a:lnTo>
                    <a:pt x="22" y="342"/>
                  </a:lnTo>
                  <a:lnTo>
                    <a:pt x="24" y="341"/>
                  </a:lnTo>
                  <a:lnTo>
                    <a:pt x="26" y="341"/>
                  </a:lnTo>
                  <a:lnTo>
                    <a:pt x="28" y="340"/>
                  </a:lnTo>
                  <a:lnTo>
                    <a:pt x="30" y="339"/>
                  </a:lnTo>
                  <a:lnTo>
                    <a:pt x="32" y="338"/>
                  </a:lnTo>
                  <a:lnTo>
                    <a:pt x="34" y="338"/>
                  </a:lnTo>
                  <a:lnTo>
                    <a:pt x="36" y="337"/>
                  </a:lnTo>
                  <a:lnTo>
                    <a:pt x="38" y="336"/>
                  </a:lnTo>
                  <a:lnTo>
                    <a:pt x="40" y="336"/>
                  </a:lnTo>
                  <a:lnTo>
                    <a:pt x="42" y="335"/>
                  </a:lnTo>
                  <a:lnTo>
                    <a:pt x="44" y="334"/>
                  </a:lnTo>
                  <a:lnTo>
                    <a:pt x="46" y="333"/>
                  </a:lnTo>
                  <a:lnTo>
                    <a:pt x="48" y="333"/>
                  </a:lnTo>
                  <a:lnTo>
                    <a:pt x="50" y="332"/>
                  </a:lnTo>
                  <a:lnTo>
                    <a:pt x="52" y="331"/>
                  </a:lnTo>
                  <a:lnTo>
                    <a:pt x="54" y="331"/>
                  </a:lnTo>
                  <a:lnTo>
                    <a:pt x="56" y="330"/>
                  </a:lnTo>
                  <a:lnTo>
                    <a:pt x="58" y="329"/>
                  </a:lnTo>
                  <a:lnTo>
                    <a:pt x="60" y="329"/>
                  </a:lnTo>
                  <a:lnTo>
                    <a:pt x="62" y="328"/>
                  </a:lnTo>
                  <a:lnTo>
                    <a:pt x="64" y="327"/>
                  </a:lnTo>
                  <a:lnTo>
                    <a:pt x="66" y="326"/>
                  </a:lnTo>
                  <a:lnTo>
                    <a:pt x="68" y="326"/>
                  </a:lnTo>
                  <a:lnTo>
                    <a:pt x="70" y="325"/>
                  </a:lnTo>
                  <a:lnTo>
                    <a:pt x="72" y="324"/>
                  </a:lnTo>
                  <a:lnTo>
                    <a:pt x="74" y="324"/>
                  </a:lnTo>
                  <a:lnTo>
                    <a:pt x="76" y="323"/>
                  </a:lnTo>
                  <a:lnTo>
                    <a:pt x="78" y="322"/>
                  </a:lnTo>
                  <a:lnTo>
                    <a:pt x="80" y="321"/>
                  </a:lnTo>
                  <a:lnTo>
                    <a:pt x="82" y="321"/>
                  </a:lnTo>
                  <a:lnTo>
                    <a:pt x="84" y="320"/>
                  </a:lnTo>
                  <a:lnTo>
                    <a:pt x="86" y="319"/>
                  </a:lnTo>
                  <a:lnTo>
                    <a:pt x="88" y="319"/>
                  </a:lnTo>
                  <a:lnTo>
                    <a:pt x="90" y="318"/>
                  </a:lnTo>
                  <a:lnTo>
                    <a:pt x="92" y="317"/>
                  </a:lnTo>
                  <a:lnTo>
                    <a:pt x="94" y="316"/>
                  </a:lnTo>
                  <a:lnTo>
                    <a:pt x="96" y="316"/>
                  </a:lnTo>
                  <a:lnTo>
                    <a:pt x="98" y="315"/>
                  </a:lnTo>
                  <a:lnTo>
                    <a:pt x="100" y="314"/>
                  </a:lnTo>
                  <a:lnTo>
                    <a:pt x="102" y="314"/>
                  </a:lnTo>
                  <a:lnTo>
                    <a:pt x="104" y="313"/>
                  </a:lnTo>
                  <a:lnTo>
                    <a:pt x="106" y="312"/>
                  </a:lnTo>
                  <a:lnTo>
                    <a:pt x="108" y="312"/>
                  </a:lnTo>
                  <a:lnTo>
                    <a:pt x="110" y="311"/>
                  </a:lnTo>
                  <a:lnTo>
                    <a:pt x="112" y="310"/>
                  </a:lnTo>
                  <a:lnTo>
                    <a:pt x="114" y="309"/>
                  </a:lnTo>
                  <a:lnTo>
                    <a:pt x="116" y="309"/>
                  </a:lnTo>
                  <a:lnTo>
                    <a:pt x="118" y="308"/>
                  </a:lnTo>
                  <a:lnTo>
                    <a:pt x="120" y="307"/>
                  </a:lnTo>
                  <a:lnTo>
                    <a:pt x="122" y="307"/>
                  </a:lnTo>
                  <a:lnTo>
                    <a:pt x="124" y="306"/>
                  </a:lnTo>
                  <a:lnTo>
                    <a:pt x="126" y="305"/>
                  </a:lnTo>
                  <a:lnTo>
                    <a:pt x="128" y="304"/>
                  </a:lnTo>
                  <a:lnTo>
                    <a:pt x="130" y="304"/>
                  </a:lnTo>
                  <a:lnTo>
                    <a:pt x="132" y="303"/>
                  </a:lnTo>
                  <a:lnTo>
                    <a:pt x="134" y="302"/>
                  </a:lnTo>
                  <a:lnTo>
                    <a:pt x="136" y="302"/>
                  </a:lnTo>
                  <a:lnTo>
                    <a:pt x="138" y="301"/>
                  </a:lnTo>
                  <a:lnTo>
                    <a:pt x="140" y="300"/>
                  </a:lnTo>
                  <a:lnTo>
                    <a:pt x="142" y="300"/>
                  </a:lnTo>
                  <a:lnTo>
                    <a:pt x="144" y="299"/>
                  </a:lnTo>
                  <a:lnTo>
                    <a:pt x="146" y="298"/>
                  </a:lnTo>
                  <a:lnTo>
                    <a:pt x="148" y="297"/>
                  </a:lnTo>
                  <a:lnTo>
                    <a:pt x="150" y="297"/>
                  </a:lnTo>
                  <a:lnTo>
                    <a:pt x="152" y="296"/>
                  </a:lnTo>
                  <a:lnTo>
                    <a:pt x="154" y="295"/>
                  </a:lnTo>
                  <a:lnTo>
                    <a:pt x="156" y="295"/>
                  </a:lnTo>
                  <a:lnTo>
                    <a:pt x="158" y="294"/>
                  </a:lnTo>
                  <a:lnTo>
                    <a:pt x="160" y="293"/>
                  </a:lnTo>
                  <a:lnTo>
                    <a:pt x="162" y="292"/>
                  </a:lnTo>
                  <a:lnTo>
                    <a:pt x="164" y="292"/>
                  </a:lnTo>
                  <a:lnTo>
                    <a:pt x="166" y="291"/>
                  </a:lnTo>
                  <a:lnTo>
                    <a:pt x="168" y="290"/>
                  </a:lnTo>
                  <a:lnTo>
                    <a:pt x="170" y="290"/>
                  </a:lnTo>
                  <a:lnTo>
                    <a:pt x="172" y="289"/>
                  </a:lnTo>
                  <a:lnTo>
                    <a:pt x="174" y="288"/>
                  </a:lnTo>
                  <a:lnTo>
                    <a:pt x="176" y="287"/>
                  </a:lnTo>
                  <a:lnTo>
                    <a:pt x="178" y="287"/>
                  </a:lnTo>
                  <a:lnTo>
                    <a:pt x="180" y="286"/>
                  </a:lnTo>
                  <a:lnTo>
                    <a:pt x="182" y="285"/>
                  </a:lnTo>
                  <a:lnTo>
                    <a:pt x="184" y="285"/>
                  </a:lnTo>
                  <a:lnTo>
                    <a:pt x="186" y="284"/>
                  </a:lnTo>
                  <a:lnTo>
                    <a:pt x="188" y="283"/>
                  </a:lnTo>
                  <a:lnTo>
                    <a:pt x="190" y="283"/>
                  </a:lnTo>
                  <a:lnTo>
                    <a:pt x="192" y="282"/>
                  </a:lnTo>
                  <a:lnTo>
                    <a:pt x="194" y="281"/>
                  </a:lnTo>
                  <a:lnTo>
                    <a:pt x="196" y="280"/>
                  </a:lnTo>
                  <a:lnTo>
                    <a:pt x="198" y="280"/>
                  </a:lnTo>
                  <a:lnTo>
                    <a:pt x="200" y="279"/>
                  </a:lnTo>
                  <a:lnTo>
                    <a:pt x="202" y="278"/>
                  </a:lnTo>
                  <a:lnTo>
                    <a:pt x="204" y="278"/>
                  </a:lnTo>
                  <a:lnTo>
                    <a:pt x="206" y="277"/>
                  </a:lnTo>
                  <a:lnTo>
                    <a:pt x="208" y="276"/>
                  </a:lnTo>
                  <a:lnTo>
                    <a:pt x="210" y="275"/>
                  </a:lnTo>
                  <a:lnTo>
                    <a:pt x="212" y="275"/>
                  </a:lnTo>
                  <a:lnTo>
                    <a:pt x="214" y="274"/>
                  </a:lnTo>
                  <a:lnTo>
                    <a:pt x="216" y="273"/>
                  </a:lnTo>
                  <a:lnTo>
                    <a:pt x="218" y="273"/>
                  </a:lnTo>
                  <a:lnTo>
                    <a:pt x="220" y="272"/>
                  </a:lnTo>
                  <a:lnTo>
                    <a:pt x="222" y="271"/>
                  </a:lnTo>
                  <a:lnTo>
                    <a:pt x="224" y="271"/>
                  </a:lnTo>
                  <a:lnTo>
                    <a:pt x="226" y="270"/>
                  </a:lnTo>
                  <a:lnTo>
                    <a:pt x="228" y="269"/>
                  </a:lnTo>
                  <a:lnTo>
                    <a:pt x="230" y="268"/>
                  </a:lnTo>
                  <a:lnTo>
                    <a:pt x="232" y="268"/>
                  </a:lnTo>
                  <a:lnTo>
                    <a:pt x="234" y="267"/>
                  </a:lnTo>
                  <a:lnTo>
                    <a:pt x="236" y="266"/>
                  </a:lnTo>
                  <a:lnTo>
                    <a:pt x="238" y="266"/>
                  </a:lnTo>
                  <a:lnTo>
                    <a:pt x="240" y="265"/>
                  </a:lnTo>
                  <a:lnTo>
                    <a:pt x="242" y="264"/>
                  </a:lnTo>
                  <a:lnTo>
                    <a:pt x="244" y="263"/>
                  </a:lnTo>
                  <a:lnTo>
                    <a:pt x="246" y="263"/>
                  </a:lnTo>
                  <a:lnTo>
                    <a:pt x="248" y="262"/>
                  </a:lnTo>
                  <a:lnTo>
                    <a:pt x="250" y="261"/>
                  </a:lnTo>
                  <a:lnTo>
                    <a:pt x="252" y="261"/>
                  </a:lnTo>
                  <a:lnTo>
                    <a:pt x="254" y="260"/>
                  </a:lnTo>
                  <a:lnTo>
                    <a:pt x="256" y="259"/>
                  </a:lnTo>
                  <a:lnTo>
                    <a:pt x="258" y="258"/>
                  </a:lnTo>
                  <a:lnTo>
                    <a:pt x="260" y="258"/>
                  </a:lnTo>
                  <a:lnTo>
                    <a:pt x="262" y="257"/>
                  </a:lnTo>
                  <a:lnTo>
                    <a:pt x="264" y="256"/>
                  </a:lnTo>
                  <a:lnTo>
                    <a:pt x="266" y="256"/>
                  </a:lnTo>
                  <a:lnTo>
                    <a:pt x="268" y="255"/>
                  </a:lnTo>
                  <a:lnTo>
                    <a:pt x="270" y="254"/>
                  </a:lnTo>
                  <a:lnTo>
                    <a:pt x="272" y="254"/>
                  </a:lnTo>
                  <a:lnTo>
                    <a:pt x="274" y="253"/>
                  </a:lnTo>
                  <a:lnTo>
                    <a:pt x="276" y="252"/>
                  </a:lnTo>
                  <a:lnTo>
                    <a:pt x="278" y="251"/>
                  </a:lnTo>
                  <a:lnTo>
                    <a:pt x="280" y="251"/>
                  </a:lnTo>
                  <a:lnTo>
                    <a:pt x="282" y="250"/>
                  </a:lnTo>
                  <a:lnTo>
                    <a:pt x="284" y="249"/>
                  </a:lnTo>
                  <a:lnTo>
                    <a:pt x="286" y="249"/>
                  </a:lnTo>
                  <a:lnTo>
                    <a:pt x="288" y="248"/>
                  </a:lnTo>
                  <a:lnTo>
                    <a:pt x="290" y="247"/>
                  </a:lnTo>
                  <a:lnTo>
                    <a:pt x="292" y="246"/>
                  </a:lnTo>
                  <a:lnTo>
                    <a:pt x="294" y="246"/>
                  </a:lnTo>
                  <a:lnTo>
                    <a:pt x="296" y="245"/>
                  </a:lnTo>
                  <a:lnTo>
                    <a:pt x="298" y="244"/>
                  </a:lnTo>
                  <a:lnTo>
                    <a:pt x="300" y="244"/>
                  </a:lnTo>
                  <a:lnTo>
                    <a:pt x="302" y="243"/>
                  </a:lnTo>
                  <a:lnTo>
                    <a:pt x="304" y="242"/>
                  </a:lnTo>
                  <a:lnTo>
                    <a:pt x="306" y="242"/>
                  </a:lnTo>
                  <a:lnTo>
                    <a:pt x="308" y="241"/>
                  </a:lnTo>
                  <a:lnTo>
                    <a:pt x="310" y="240"/>
                  </a:lnTo>
                  <a:lnTo>
                    <a:pt x="312" y="239"/>
                  </a:lnTo>
                  <a:lnTo>
                    <a:pt x="314" y="239"/>
                  </a:lnTo>
                  <a:lnTo>
                    <a:pt x="316" y="238"/>
                  </a:lnTo>
                  <a:lnTo>
                    <a:pt x="318" y="237"/>
                  </a:lnTo>
                  <a:lnTo>
                    <a:pt x="320" y="237"/>
                  </a:lnTo>
                  <a:lnTo>
                    <a:pt x="322" y="236"/>
                  </a:lnTo>
                  <a:lnTo>
                    <a:pt x="324" y="235"/>
                  </a:lnTo>
                  <a:lnTo>
                    <a:pt x="326" y="234"/>
                  </a:lnTo>
                  <a:lnTo>
                    <a:pt x="328" y="234"/>
                  </a:lnTo>
                  <a:lnTo>
                    <a:pt x="330" y="233"/>
                  </a:lnTo>
                  <a:lnTo>
                    <a:pt x="332" y="232"/>
                  </a:lnTo>
                  <a:lnTo>
                    <a:pt x="334" y="232"/>
                  </a:lnTo>
                  <a:lnTo>
                    <a:pt x="336" y="231"/>
                  </a:lnTo>
                  <a:lnTo>
                    <a:pt x="338" y="230"/>
                  </a:lnTo>
                  <a:lnTo>
                    <a:pt x="340" y="229"/>
                  </a:lnTo>
                  <a:lnTo>
                    <a:pt x="342" y="229"/>
                  </a:lnTo>
                  <a:lnTo>
                    <a:pt x="344" y="228"/>
                  </a:lnTo>
                  <a:lnTo>
                    <a:pt x="346" y="227"/>
                  </a:lnTo>
                  <a:lnTo>
                    <a:pt x="348" y="227"/>
                  </a:lnTo>
                  <a:lnTo>
                    <a:pt x="350" y="226"/>
                  </a:lnTo>
                  <a:lnTo>
                    <a:pt x="352" y="225"/>
                  </a:lnTo>
                  <a:lnTo>
                    <a:pt x="354" y="225"/>
                  </a:lnTo>
                  <a:lnTo>
                    <a:pt x="356" y="224"/>
                  </a:lnTo>
                  <a:lnTo>
                    <a:pt x="358" y="223"/>
                  </a:lnTo>
                  <a:lnTo>
                    <a:pt x="360" y="222"/>
                  </a:lnTo>
                  <a:lnTo>
                    <a:pt x="362" y="222"/>
                  </a:lnTo>
                  <a:lnTo>
                    <a:pt x="364" y="221"/>
                  </a:lnTo>
                  <a:lnTo>
                    <a:pt x="366" y="220"/>
                  </a:lnTo>
                  <a:lnTo>
                    <a:pt x="368" y="220"/>
                  </a:lnTo>
                  <a:lnTo>
                    <a:pt x="370" y="219"/>
                  </a:lnTo>
                  <a:lnTo>
                    <a:pt x="372" y="218"/>
                  </a:lnTo>
                  <a:lnTo>
                    <a:pt x="374" y="217"/>
                  </a:lnTo>
                  <a:lnTo>
                    <a:pt x="376" y="217"/>
                  </a:lnTo>
                  <a:lnTo>
                    <a:pt x="378" y="216"/>
                  </a:lnTo>
                  <a:lnTo>
                    <a:pt x="380" y="215"/>
                  </a:lnTo>
                  <a:lnTo>
                    <a:pt x="382" y="215"/>
                  </a:lnTo>
                  <a:lnTo>
                    <a:pt x="384" y="214"/>
                  </a:lnTo>
                  <a:lnTo>
                    <a:pt x="386" y="213"/>
                  </a:lnTo>
                  <a:lnTo>
                    <a:pt x="388" y="212"/>
                  </a:lnTo>
                  <a:lnTo>
                    <a:pt x="390" y="212"/>
                  </a:lnTo>
                  <a:lnTo>
                    <a:pt x="392" y="211"/>
                  </a:lnTo>
                  <a:lnTo>
                    <a:pt x="394" y="210"/>
                  </a:lnTo>
                  <a:lnTo>
                    <a:pt x="396" y="210"/>
                  </a:lnTo>
                  <a:lnTo>
                    <a:pt x="398" y="209"/>
                  </a:lnTo>
                  <a:lnTo>
                    <a:pt x="400" y="208"/>
                  </a:lnTo>
                  <a:lnTo>
                    <a:pt x="402" y="208"/>
                  </a:lnTo>
                  <a:lnTo>
                    <a:pt x="404" y="207"/>
                  </a:lnTo>
                  <a:lnTo>
                    <a:pt x="406" y="206"/>
                  </a:lnTo>
                  <a:lnTo>
                    <a:pt x="408" y="205"/>
                  </a:lnTo>
                  <a:lnTo>
                    <a:pt x="410" y="205"/>
                  </a:lnTo>
                  <a:lnTo>
                    <a:pt x="412" y="204"/>
                  </a:lnTo>
                  <a:lnTo>
                    <a:pt x="414" y="203"/>
                  </a:lnTo>
                  <a:lnTo>
                    <a:pt x="416" y="203"/>
                  </a:lnTo>
                  <a:lnTo>
                    <a:pt x="418" y="202"/>
                  </a:lnTo>
                  <a:lnTo>
                    <a:pt x="420" y="201"/>
                  </a:lnTo>
                  <a:lnTo>
                    <a:pt x="422" y="200"/>
                  </a:lnTo>
                  <a:lnTo>
                    <a:pt x="424" y="200"/>
                  </a:lnTo>
                  <a:lnTo>
                    <a:pt x="426" y="199"/>
                  </a:lnTo>
                  <a:lnTo>
                    <a:pt x="428" y="198"/>
                  </a:lnTo>
                  <a:lnTo>
                    <a:pt x="430" y="198"/>
                  </a:lnTo>
                  <a:lnTo>
                    <a:pt x="432" y="197"/>
                  </a:lnTo>
                  <a:lnTo>
                    <a:pt x="434" y="196"/>
                  </a:lnTo>
                  <a:lnTo>
                    <a:pt x="436" y="196"/>
                  </a:lnTo>
                  <a:lnTo>
                    <a:pt x="438" y="195"/>
                  </a:lnTo>
                  <a:lnTo>
                    <a:pt x="440" y="194"/>
                  </a:lnTo>
                  <a:lnTo>
                    <a:pt x="442" y="193"/>
                  </a:lnTo>
                  <a:lnTo>
                    <a:pt x="444" y="193"/>
                  </a:lnTo>
                  <a:lnTo>
                    <a:pt x="446" y="192"/>
                  </a:lnTo>
                  <a:lnTo>
                    <a:pt x="448" y="191"/>
                  </a:lnTo>
                  <a:lnTo>
                    <a:pt x="450" y="191"/>
                  </a:lnTo>
                  <a:lnTo>
                    <a:pt x="452" y="190"/>
                  </a:lnTo>
                  <a:lnTo>
                    <a:pt x="454" y="189"/>
                  </a:lnTo>
                  <a:lnTo>
                    <a:pt x="456" y="188"/>
                  </a:lnTo>
                  <a:lnTo>
                    <a:pt x="458" y="188"/>
                  </a:lnTo>
                  <a:lnTo>
                    <a:pt x="460" y="187"/>
                  </a:lnTo>
                  <a:lnTo>
                    <a:pt x="462" y="186"/>
                  </a:lnTo>
                  <a:lnTo>
                    <a:pt x="464" y="186"/>
                  </a:lnTo>
                  <a:lnTo>
                    <a:pt x="466" y="185"/>
                  </a:lnTo>
                  <a:lnTo>
                    <a:pt x="468" y="184"/>
                  </a:lnTo>
                  <a:lnTo>
                    <a:pt x="470" y="183"/>
                  </a:lnTo>
                  <a:lnTo>
                    <a:pt x="472" y="183"/>
                  </a:lnTo>
                  <a:lnTo>
                    <a:pt x="474" y="182"/>
                  </a:lnTo>
                  <a:lnTo>
                    <a:pt x="476" y="181"/>
                  </a:lnTo>
                  <a:lnTo>
                    <a:pt x="478" y="181"/>
                  </a:lnTo>
                  <a:lnTo>
                    <a:pt x="480" y="180"/>
                  </a:lnTo>
                  <a:lnTo>
                    <a:pt x="482" y="179"/>
                  </a:lnTo>
                  <a:lnTo>
                    <a:pt x="484" y="179"/>
                  </a:lnTo>
                  <a:lnTo>
                    <a:pt x="486" y="178"/>
                  </a:lnTo>
                  <a:lnTo>
                    <a:pt x="488" y="177"/>
                  </a:lnTo>
                  <a:lnTo>
                    <a:pt x="490" y="176"/>
                  </a:lnTo>
                  <a:lnTo>
                    <a:pt x="492" y="176"/>
                  </a:lnTo>
                  <a:lnTo>
                    <a:pt x="494" y="175"/>
                  </a:lnTo>
                  <a:lnTo>
                    <a:pt x="496" y="174"/>
                  </a:lnTo>
                  <a:lnTo>
                    <a:pt x="498" y="174"/>
                  </a:lnTo>
                  <a:lnTo>
                    <a:pt x="500" y="173"/>
                  </a:lnTo>
                  <a:lnTo>
                    <a:pt x="502" y="172"/>
                  </a:lnTo>
                  <a:lnTo>
                    <a:pt x="504" y="171"/>
                  </a:lnTo>
                  <a:lnTo>
                    <a:pt x="506" y="171"/>
                  </a:lnTo>
                  <a:lnTo>
                    <a:pt x="508" y="170"/>
                  </a:lnTo>
                  <a:lnTo>
                    <a:pt x="510" y="169"/>
                  </a:lnTo>
                  <a:lnTo>
                    <a:pt x="512" y="169"/>
                  </a:lnTo>
                  <a:lnTo>
                    <a:pt x="514" y="168"/>
                  </a:lnTo>
                  <a:lnTo>
                    <a:pt x="516" y="167"/>
                  </a:lnTo>
                  <a:lnTo>
                    <a:pt x="518" y="167"/>
                  </a:lnTo>
                  <a:lnTo>
                    <a:pt x="520" y="166"/>
                  </a:lnTo>
                  <a:lnTo>
                    <a:pt x="522" y="165"/>
                  </a:lnTo>
                  <a:lnTo>
                    <a:pt x="524" y="164"/>
                  </a:lnTo>
                  <a:lnTo>
                    <a:pt x="526" y="164"/>
                  </a:lnTo>
                  <a:lnTo>
                    <a:pt x="528" y="163"/>
                  </a:lnTo>
                  <a:lnTo>
                    <a:pt x="530" y="162"/>
                  </a:lnTo>
                  <a:lnTo>
                    <a:pt x="532" y="162"/>
                  </a:lnTo>
                  <a:lnTo>
                    <a:pt x="534" y="161"/>
                  </a:lnTo>
                  <a:lnTo>
                    <a:pt x="536" y="160"/>
                  </a:lnTo>
                  <a:lnTo>
                    <a:pt x="538" y="159"/>
                  </a:lnTo>
                  <a:lnTo>
                    <a:pt x="540" y="159"/>
                  </a:lnTo>
                  <a:lnTo>
                    <a:pt x="542" y="158"/>
                  </a:lnTo>
                  <a:lnTo>
                    <a:pt x="544" y="157"/>
                  </a:lnTo>
                  <a:lnTo>
                    <a:pt x="546" y="157"/>
                  </a:lnTo>
                  <a:lnTo>
                    <a:pt x="548" y="156"/>
                  </a:lnTo>
                  <a:lnTo>
                    <a:pt x="550" y="155"/>
                  </a:lnTo>
                  <a:lnTo>
                    <a:pt x="552" y="154"/>
                  </a:lnTo>
                  <a:lnTo>
                    <a:pt x="554" y="154"/>
                  </a:lnTo>
                  <a:lnTo>
                    <a:pt x="556" y="153"/>
                  </a:lnTo>
                  <a:lnTo>
                    <a:pt x="558" y="152"/>
                  </a:lnTo>
                  <a:lnTo>
                    <a:pt x="560" y="152"/>
                  </a:lnTo>
                  <a:lnTo>
                    <a:pt x="562" y="151"/>
                  </a:lnTo>
                  <a:lnTo>
                    <a:pt x="564" y="150"/>
                  </a:lnTo>
                  <a:lnTo>
                    <a:pt x="566" y="150"/>
                  </a:lnTo>
                  <a:lnTo>
                    <a:pt x="568" y="149"/>
                  </a:lnTo>
                  <a:lnTo>
                    <a:pt x="570" y="148"/>
                  </a:lnTo>
                  <a:lnTo>
                    <a:pt x="572" y="147"/>
                  </a:lnTo>
                  <a:lnTo>
                    <a:pt x="574" y="147"/>
                  </a:lnTo>
                  <a:lnTo>
                    <a:pt x="576" y="146"/>
                  </a:lnTo>
                  <a:lnTo>
                    <a:pt x="578" y="145"/>
                  </a:lnTo>
                  <a:lnTo>
                    <a:pt x="580" y="145"/>
                  </a:lnTo>
                  <a:lnTo>
                    <a:pt x="582" y="144"/>
                  </a:lnTo>
                  <a:lnTo>
                    <a:pt x="584" y="143"/>
                  </a:lnTo>
                  <a:lnTo>
                    <a:pt x="586" y="142"/>
                  </a:lnTo>
                  <a:lnTo>
                    <a:pt x="588" y="142"/>
                  </a:lnTo>
                  <a:lnTo>
                    <a:pt x="590" y="141"/>
                  </a:lnTo>
                  <a:lnTo>
                    <a:pt x="592" y="140"/>
                  </a:lnTo>
                  <a:lnTo>
                    <a:pt x="594" y="140"/>
                  </a:lnTo>
                  <a:lnTo>
                    <a:pt x="596" y="139"/>
                  </a:lnTo>
                  <a:lnTo>
                    <a:pt x="598" y="138"/>
                  </a:lnTo>
                  <a:lnTo>
                    <a:pt x="600" y="138"/>
                  </a:lnTo>
                  <a:lnTo>
                    <a:pt x="602" y="137"/>
                  </a:lnTo>
                  <a:lnTo>
                    <a:pt x="604" y="136"/>
                  </a:lnTo>
                  <a:lnTo>
                    <a:pt x="606" y="135"/>
                  </a:lnTo>
                  <a:lnTo>
                    <a:pt x="608" y="135"/>
                  </a:lnTo>
                  <a:lnTo>
                    <a:pt x="610" y="134"/>
                  </a:lnTo>
                  <a:lnTo>
                    <a:pt x="612" y="133"/>
                  </a:lnTo>
                  <a:lnTo>
                    <a:pt x="614" y="133"/>
                  </a:lnTo>
                  <a:lnTo>
                    <a:pt x="616" y="132"/>
                  </a:lnTo>
                  <a:lnTo>
                    <a:pt x="618" y="131"/>
                  </a:lnTo>
                  <a:lnTo>
                    <a:pt x="620" y="130"/>
                  </a:lnTo>
                  <a:lnTo>
                    <a:pt x="622" y="130"/>
                  </a:lnTo>
                  <a:lnTo>
                    <a:pt x="624" y="129"/>
                  </a:lnTo>
                  <a:lnTo>
                    <a:pt x="626" y="128"/>
                  </a:lnTo>
                  <a:lnTo>
                    <a:pt x="628" y="128"/>
                  </a:lnTo>
                  <a:lnTo>
                    <a:pt x="630" y="127"/>
                  </a:lnTo>
                  <a:lnTo>
                    <a:pt x="632" y="126"/>
                  </a:lnTo>
                  <a:lnTo>
                    <a:pt x="634" y="125"/>
                  </a:lnTo>
                  <a:lnTo>
                    <a:pt x="636" y="125"/>
                  </a:lnTo>
                  <a:lnTo>
                    <a:pt x="638" y="124"/>
                  </a:lnTo>
                  <a:lnTo>
                    <a:pt x="640" y="123"/>
                  </a:lnTo>
                  <a:lnTo>
                    <a:pt x="642" y="123"/>
                  </a:lnTo>
                  <a:lnTo>
                    <a:pt x="644" y="122"/>
                  </a:lnTo>
                  <a:lnTo>
                    <a:pt x="646" y="121"/>
                  </a:lnTo>
                  <a:lnTo>
                    <a:pt x="648" y="121"/>
                  </a:lnTo>
                  <a:lnTo>
                    <a:pt x="650" y="120"/>
                  </a:lnTo>
                  <a:lnTo>
                    <a:pt x="652" y="119"/>
                  </a:lnTo>
                  <a:lnTo>
                    <a:pt x="654" y="118"/>
                  </a:lnTo>
                  <a:lnTo>
                    <a:pt x="656" y="118"/>
                  </a:lnTo>
                  <a:lnTo>
                    <a:pt x="658" y="117"/>
                  </a:lnTo>
                  <a:lnTo>
                    <a:pt x="660" y="116"/>
                  </a:lnTo>
                  <a:lnTo>
                    <a:pt x="662" y="116"/>
                  </a:lnTo>
                  <a:lnTo>
                    <a:pt x="664" y="115"/>
                  </a:lnTo>
                  <a:lnTo>
                    <a:pt x="666" y="114"/>
                  </a:lnTo>
                  <a:lnTo>
                    <a:pt x="668" y="113"/>
                  </a:lnTo>
                  <a:lnTo>
                    <a:pt x="670" y="113"/>
                  </a:lnTo>
                  <a:lnTo>
                    <a:pt x="672" y="112"/>
                  </a:lnTo>
                  <a:lnTo>
                    <a:pt x="674" y="111"/>
                  </a:lnTo>
                  <a:lnTo>
                    <a:pt x="676" y="111"/>
                  </a:lnTo>
                  <a:lnTo>
                    <a:pt x="678" y="110"/>
                  </a:lnTo>
                  <a:lnTo>
                    <a:pt x="680" y="109"/>
                  </a:lnTo>
                  <a:lnTo>
                    <a:pt x="682" y="109"/>
                  </a:lnTo>
                  <a:lnTo>
                    <a:pt x="684" y="108"/>
                  </a:lnTo>
                  <a:lnTo>
                    <a:pt x="686" y="107"/>
                  </a:lnTo>
                  <a:lnTo>
                    <a:pt x="688" y="106"/>
                  </a:lnTo>
                  <a:lnTo>
                    <a:pt x="690" y="106"/>
                  </a:lnTo>
                  <a:lnTo>
                    <a:pt x="692" y="105"/>
                  </a:lnTo>
                  <a:lnTo>
                    <a:pt x="694" y="104"/>
                  </a:lnTo>
                  <a:lnTo>
                    <a:pt x="696" y="104"/>
                  </a:lnTo>
                  <a:lnTo>
                    <a:pt x="698" y="103"/>
                  </a:lnTo>
                  <a:lnTo>
                    <a:pt x="700" y="102"/>
                  </a:lnTo>
                  <a:lnTo>
                    <a:pt x="702" y="101"/>
                  </a:lnTo>
                  <a:lnTo>
                    <a:pt x="704" y="101"/>
                  </a:lnTo>
                  <a:lnTo>
                    <a:pt x="706" y="100"/>
                  </a:lnTo>
                  <a:lnTo>
                    <a:pt x="708" y="99"/>
                  </a:lnTo>
                  <a:lnTo>
                    <a:pt x="710" y="99"/>
                  </a:lnTo>
                  <a:lnTo>
                    <a:pt x="712" y="98"/>
                  </a:lnTo>
                  <a:lnTo>
                    <a:pt x="714" y="97"/>
                  </a:lnTo>
                  <a:lnTo>
                    <a:pt x="716" y="96"/>
                  </a:lnTo>
                  <a:lnTo>
                    <a:pt x="718" y="96"/>
                  </a:lnTo>
                  <a:lnTo>
                    <a:pt x="720" y="95"/>
                  </a:lnTo>
                  <a:lnTo>
                    <a:pt x="722" y="94"/>
                  </a:lnTo>
                  <a:lnTo>
                    <a:pt x="724" y="94"/>
                  </a:lnTo>
                  <a:lnTo>
                    <a:pt x="726" y="93"/>
                  </a:lnTo>
                  <a:lnTo>
                    <a:pt x="728" y="92"/>
                  </a:lnTo>
                  <a:lnTo>
                    <a:pt x="730" y="92"/>
                  </a:lnTo>
                  <a:lnTo>
                    <a:pt x="732" y="91"/>
                  </a:lnTo>
                  <a:lnTo>
                    <a:pt x="734" y="90"/>
                  </a:lnTo>
                  <a:lnTo>
                    <a:pt x="736" y="89"/>
                  </a:lnTo>
                  <a:lnTo>
                    <a:pt x="738" y="89"/>
                  </a:lnTo>
                  <a:lnTo>
                    <a:pt x="740" y="88"/>
                  </a:lnTo>
                  <a:lnTo>
                    <a:pt x="742" y="87"/>
                  </a:lnTo>
                  <a:lnTo>
                    <a:pt x="744" y="87"/>
                  </a:lnTo>
                  <a:lnTo>
                    <a:pt x="746" y="86"/>
                  </a:lnTo>
                  <a:lnTo>
                    <a:pt x="748" y="85"/>
                  </a:lnTo>
                  <a:lnTo>
                    <a:pt x="750" y="84"/>
                  </a:lnTo>
                  <a:lnTo>
                    <a:pt x="752" y="84"/>
                  </a:lnTo>
                  <a:lnTo>
                    <a:pt x="754" y="83"/>
                  </a:lnTo>
                  <a:lnTo>
                    <a:pt x="756" y="82"/>
                  </a:lnTo>
                  <a:lnTo>
                    <a:pt x="758" y="82"/>
                  </a:lnTo>
                  <a:lnTo>
                    <a:pt x="760" y="81"/>
                  </a:lnTo>
                  <a:lnTo>
                    <a:pt x="762" y="80"/>
                  </a:lnTo>
                  <a:lnTo>
                    <a:pt x="764" y="80"/>
                  </a:lnTo>
                  <a:lnTo>
                    <a:pt x="766" y="79"/>
                  </a:lnTo>
                  <a:lnTo>
                    <a:pt x="768" y="78"/>
                  </a:lnTo>
                  <a:lnTo>
                    <a:pt x="770" y="77"/>
                  </a:lnTo>
                  <a:lnTo>
                    <a:pt x="772" y="77"/>
                  </a:lnTo>
                  <a:lnTo>
                    <a:pt x="774" y="76"/>
                  </a:lnTo>
                  <a:lnTo>
                    <a:pt x="776" y="75"/>
                  </a:lnTo>
                  <a:lnTo>
                    <a:pt x="778" y="75"/>
                  </a:lnTo>
                  <a:lnTo>
                    <a:pt x="780" y="74"/>
                  </a:lnTo>
                  <a:lnTo>
                    <a:pt x="782" y="73"/>
                  </a:lnTo>
                  <a:lnTo>
                    <a:pt x="784" y="72"/>
                  </a:lnTo>
                  <a:lnTo>
                    <a:pt x="786" y="72"/>
                  </a:lnTo>
                  <a:lnTo>
                    <a:pt x="788" y="71"/>
                  </a:lnTo>
                  <a:lnTo>
                    <a:pt x="790" y="70"/>
                  </a:lnTo>
                  <a:lnTo>
                    <a:pt x="792" y="70"/>
                  </a:lnTo>
                  <a:lnTo>
                    <a:pt x="794" y="69"/>
                  </a:lnTo>
                  <a:lnTo>
                    <a:pt x="796" y="68"/>
                  </a:lnTo>
                  <a:lnTo>
                    <a:pt x="798" y="67"/>
                  </a:lnTo>
                  <a:lnTo>
                    <a:pt x="800" y="67"/>
                  </a:lnTo>
                  <a:lnTo>
                    <a:pt x="802" y="66"/>
                  </a:lnTo>
                  <a:lnTo>
                    <a:pt x="804" y="65"/>
                  </a:lnTo>
                  <a:lnTo>
                    <a:pt x="806" y="65"/>
                  </a:lnTo>
                  <a:lnTo>
                    <a:pt x="808" y="64"/>
                  </a:lnTo>
                  <a:lnTo>
                    <a:pt x="810" y="63"/>
                  </a:lnTo>
                  <a:lnTo>
                    <a:pt x="812" y="63"/>
                  </a:lnTo>
                  <a:lnTo>
                    <a:pt x="814" y="62"/>
                  </a:lnTo>
                  <a:lnTo>
                    <a:pt x="816" y="61"/>
                  </a:lnTo>
                  <a:lnTo>
                    <a:pt x="818" y="60"/>
                  </a:lnTo>
                  <a:lnTo>
                    <a:pt x="820" y="60"/>
                  </a:lnTo>
                  <a:lnTo>
                    <a:pt x="822" y="59"/>
                  </a:lnTo>
                  <a:lnTo>
                    <a:pt x="824" y="58"/>
                  </a:lnTo>
                  <a:lnTo>
                    <a:pt x="826" y="58"/>
                  </a:lnTo>
                  <a:lnTo>
                    <a:pt x="828" y="57"/>
                  </a:lnTo>
                  <a:lnTo>
                    <a:pt x="830" y="56"/>
                  </a:lnTo>
                  <a:lnTo>
                    <a:pt x="832" y="55"/>
                  </a:lnTo>
                  <a:lnTo>
                    <a:pt x="834" y="55"/>
                  </a:lnTo>
                  <a:lnTo>
                    <a:pt x="836" y="54"/>
                  </a:lnTo>
                  <a:lnTo>
                    <a:pt x="838" y="53"/>
                  </a:lnTo>
                  <a:lnTo>
                    <a:pt x="840" y="53"/>
                  </a:lnTo>
                  <a:lnTo>
                    <a:pt x="842" y="52"/>
                  </a:lnTo>
                  <a:lnTo>
                    <a:pt x="844" y="51"/>
                  </a:lnTo>
                  <a:lnTo>
                    <a:pt x="846" y="51"/>
                  </a:lnTo>
                  <a:lnTo>
                    <a:pt x="848" y="50"/>
                  </a:lnTo>
                  <a:lnTo>
                    <a:pt x="850" y="49"/>
                  </a:lnTo>
                  <a:lnTo>
                    <a:pt x="852" y="48"/>
                  </a:lnTo>
                  <a:lnTo>
                    <a:pt x="854" y="48"/>
                  </a:lnTo>
                  <a:lnTo>
                    <a:pt x="856" y="47"/>
                  </a:lnTo>
                  <a:lnTo>
                    <a:pt x="858" y="46"/>
                  </a:lnTo>
                  <a:lnTo>
                    <a:pt x="860" y="46"/>
                  </a:lnTo>
                  <a:lnTo>
                    <a:pt x="862" y="45"/>
                  </a:lnTo>
                  <a:lnTo>
                    <a:pt x="864" y="44"/>
                  </a:lnTo>
                  <a:lnTo>
                    <a:pt x="866" y="43"/>
                  </a:lnTo>
                  <a:lnTo>
                    <a:pt x="868" y="43"/>
                  </a:lnTo>
                  <a:lnTo>
                    <a:pt x="870" y="42"/>
                  </a:lnTo>
                  <a:lnTo>
                    <a:pt x="872" y="41"/>
                  </a:lnTo>
                  <a:lnTo>
                    <a:pt x="874" y="41"/>
                  </a:lnTo>
                  <a:lnTo>
                    <a:pt x="876" y="40"/>
                  </a:lnTo>
                  <a:lnTo>
                    <a:pt x="878" y="39"/>
                  </a:lnTo>
                  <a:lnTo>
                    <a:pt x="880" y="38"/>
                  </a:lnTo>
                  <a:lnTo>
                    <a:pt x="882" y="38"/>
                  </a:lnTo>
                  <a:lnTo>
                    <a:pt x="884" y="37"/>
                  </a:lnTo>
                  <a:lnTo>
                    <a:pt x="886" y="36"/>
                  </a:lnTo>
                  <a:lnTo>
                    <a:pt x="888" y="36"/>
                  </a:lnTo>
                  <a:lnTo>
                    <a:pt x="890" y="35"/>
                  </a:lnTo>
                  <a:lnTo>
                    <a:pt x="892" y="34"/>
                  </a:lnTo>
                  <a:lnTo>
                    <a:pt x="894" y="34"/>
                  </a:lnTo>
                  <a:lnTo>
                    <a:pt x="896" y="33"/>
                  </a:lnTo>
                  <a:lnTo>
                    <a:pt x="898" y="32"/>
                  </a:lnTo>
                  <a:lnTo>
                    <a:pt x="900" y="31"/>
                  </a:lnTo>
                  <a:lnTo>
                    <a:pt x="902" y="31"/>
                  </a:lnTo>
                  <a:lnTo>
                    <a:pt x="904" y="30"/>
                  </a:lnTo>
                  <a:lnTo>
                    <a:pt x="906" y="29"/>
                  </a:lnTo>
                  <a:lnTo>
                    <a:pt x="908" y="29"/>
                  </a:lnTo>
                  <a:lnTo>
                    <a:pt x="910" y="28"/>
                  </a:lnTo>
                  <a:lnTo>
                    <a:pt x="912" y="27"/>
                  </a:lnTo>
                  <a:lnTo>
                    <a:pt x="914" y="26"/>
                  </a:lnTo>
                  <a:lnTo>
                    <a:pt x="916" y="26"/>
                  </a:lnTo>
                  <a:lnTo>
                    <a:pt x="918" y="25"/>
                  </a:lnTo>
                  <a:lnTo>
                    <a:pt x="920" y="24"/>
                  </a:lnTo>
                  <a:lnTo>
                    <a:pt x="922" y="24"/>
                  </a:lnTo>
                  <a:lnTo>
                    <a:pt x="924" y="23"/>
                  </a:lnTo>
                  <a:lnTo>
                    <a:pt x="926" y="22"/>
                  </a:lnTo>
                  <a:lnTo>
                    <a:pt x="928" y="22"/>
                  </a:lnTo>
                  <a:lnTo>
                    <a:pt x="930" y="21"/>
                  </a:lnTo>
                  <a:lnTo>
                    <a:pt x="932" y="20"/>
                  </a:lnTo>
                  <a:lnTo>
                    <a:pt x="934" y="19"/>
                  </a:lnTo>
                  <a:lnTo>
                    <a:pt x="936" y="19"/>
                  </a:lnTo>
                  <a:lnTo>
                    <a:pt x="938" y="18"/>
                  </a:lnTo>
                  <a:lnTo>
                    <a:pt x="940" y="17"/>
                  </a:lnTo>
                  <a:lnTo>
                    <a:pt x="942" y="17"/>
                  </a:lnTo>
                  <a:lnTo>
                    <a:pt x="944" y="16"/>
                  </a:lnTo>
                  <a:lnTo>
                    <a:pt x="946" y="15"/>
                  </a:lnTo>
                  <a:lnTo>
                    <a:pt x="948" y="14"/>
                  </a:lnTo>
                  <a:lnTo>
                    <a:pt x="950" y="14"/>
                  </a:lnTo>
                  <a:lnTo>
                    <a:pt x="952" y="13"/>
                  </a:lnTo>
                  <a:lnTo>
                    <a:pt x="954" y="12"/>
                  </a:lnTo>
                  <a:lnTo>
                    <a:pt x="956" y="12"/>
                  </a:lnTo>
                  <a:lnTo>
                    <a:pt x="958" y="11"/>
                  </a:lnTo>
                  <a:lnTo>
                    <a:pt x="960" y="10"/>
                  </a:lnTo>
                  <a:lnTo>
                    <a:pt x="962" y="9"/>
                  </a:lnTo>
                  <a:lnTo>
                    <a:pt x="964" y="9"/>
                  </a:lnTo>
                  <a:lnTo>
                    <a:pt x="966" y="8"/>
                  </a:lnTo>
                  <a:lnTo>
                    <a:pt x="968" y="7"/>
                  </a:lnTo>
                  <a:lnTo>
                    <a:pt x="970" y="7"/>
                  </a:lnTo>
                  <a:lnTo>
                    <a:pt x="972" y="6"/>
                  </a:lnTo>
                  <a:lnTo>
                    <a:pt x="974" y="5"/>
                  </a:lnTo>
                  <a:lnTo>
                    <a:pt x="976" y="5"/>
                  </a:lnTo>
                  <a:lnTo>
                    <a:pt x="978" y="4"/>
                  </a:lnTo>
                  <a:lnTo>
                    <a:pt x="980" y="3"/>
                  </a:lnTo>
                  <a:lnTo>
                    <a:pt x="982" y="2"/>
                  </a:lnTo>
                  <a:lnTo>
                    <a:pt x="984" y="2"/>
                  </a:lnTo>
                  <a:lnTo>
                    <a:pt x="986" y="1"/>
                  </a:lnTo>
                  <a:lnTo>
                    <a:pt x="988" y="0"/>
                  </a:lnTo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5226" name="Freeform 186"/>
            <p:cNvSpPr>
              <a:spLocks/>
            </p:cNvSpPr>
            <p:nvPr/>
          </p:nvSpPr>
          <p:spPr bwMode="auto">
            <a:xfrm>
              <a:off x="4906" y="963"/>
              <a:ext cx="1" cy="3271"/>
            </a:xfrm>
            <a:custGeom>
              <a:avLst/>
              <a:gdLst>
                <a:gd name="T0" fmla="*/ 0 w 1"/>
                <a:gd name="T1" fmla="*/ 21965 h 481"/>
                <a:gd name="T2" fmla="*/ 0 w 1"/>
                <a:gd name="T3" fmla="*/ 21551 h 481"/>
                <a:gd name="T4" fmla="*/ 0 w 1"/>
                <a:gd name="T5" fmla="*/ 21136 h 481"/>
                <a:gd name="T6" fmla="*/ 0 w 1"/>
                <a:gd name="T7" fmla="*/ 20721 h 481"/>
                <a:gd name="T8" fmla="*/ 0 w 1"/>
                <a:gd name="T9" fmla="*/ 20299 h 481"/>
                <a:gd name="T10" fmla="*/ 0 w 1"/>
                <a:gd name="T11" fmla="*/ 19884 h 481"/>
                <a:gd name="T12" fmla="*/ 0 w 1"/>
                <a:gd name="T13" fmla="*/ 19470 h 481"/>
                <a:gd name="T14" fmla="*/ 0 w 1"/>
                <a:gd name="T15" fmla="*/ 19055 h 481"/>
                <a:gd name="T16" fmla="*/ 0 w 1"/>
                <a:gd name="T17" fmla="*/ 18640 h 481"/>
                <a:gd name="T18" fmla="*/ 0 w 1"/>
                <a:gd name="T19" fmla="*/ 18218 h 481"/>
                <a:gd name="T20" fmla="*/ 0 w 1"/>
                <a:gd name="T21" fmla="*/ 17803 h 481"/>
                <a:gd name="T22" fmla="*/ 0 w 1"/>
                <a:gd name="T23" fmla="*/ 17389 h 481"/>
                <a:gd name="T24" fmla="*/ 0 w 1"/>
                <a:gd name="T25" fmla="*/ 16974 h 481"/>
                <a:gd name="T26" fmla="*/ 0 w 1"/>
                <a:gd name="T27" fmla="*/ 16559 h 481"/>
                <a:gd name="T28" fmla="*/ 0 w 1"/>
                <a:gd name="T29" fmla="*/ 16137 h 481"/>
                <a:gd name="T30" fmla="*/ 0 w 1"/>
                <a:gd name="T31" fmla="*/ 15723 h 481"/>
                <a:gd name="T32" fmla="*/ 0 w 1"/>
                <a:gd name="T33" fmla="*/ 15308 h 481"/>
                <a:gd name="T34" fmla="*/ 0 w 1"/>
                <a:gd name="T35" fmla="*/ 14893 h 481"/>
                <a:gd name="T36" fmla="*/ 0 w 1"/>
                <a:gd name="T37" fmla="*/ 14478 h 481"/>
                <a:gd name="T38" fmla="*/ 0 w 1"/>
                <a:gd name="T39" fmla="*/ 14056 h 481"/>
                <a:gd name="T40" fmla="*/ 0 w 1"/>
                <a:gd name="T41" fmla="*/ 13642 h 481"/>
                <a:gd name="T42" fmla="*/ 0 w 1"/>
                <a:gd name="T43" fmla="*/ 13227 h 481"/>
                <a:gd name="T44" fmla="*/ 0 w 1"/>
                <a:gd name="T45" fmla="*/ 12812 h 481"/>
                <a:gd name="T46" fmla="*/ 0 w 1"/>
                <a:gd name="T47" fmla="*/ 12397 h 481"/>
                <a:gd name="T48" fmla="*/ 0 w 1"/>
                <a:gd name="T49" fmla="*/ 11976 h 481"/>
                <a:gd name="T50" fmla="*/ 0 w 1"/>
                <a:gd name="T51" fmla="*/ 11561 h 481"/>
                <a:gd name="T52" fmla="*/ 0 w 1"/>
                <a:gd name="T53" fmla="*/ 11146 h 481"/>
                <a:gd name="T54" fmla="*/ 0 w 1"/>
                <a:gd name="T55" fmla="*/ 10731 h 481"/>
                <a:gd name="T56" fmla="*/ 0 w 1"/>
                <a:gd name="T57" fmla="*/ 10309 h 481"/>
                <a:gd name="T58" fmla="*/ 0 w 1"/>
                <a:gd name="T59" fmla="*/ 9895 h 481"/>
                <a:gd name="T60" fmla="*/ 0 w 1"/>
                <a:gd name="T61" fmla="*/ 9480 h 481"/>
                <a:gd name="T62" fmla="*/ 0 w 1"/>
                <a:gd name="T63" fmla="*/ 9065 h 481"/>
                <a:gd name="T64" fmla="*/ 0 w 1"/>
                <a:gd name="T65" fmla="*/ 8650 h 481"/>
                <a:gd name="T66" fmla="*/ 0 w 1"/>
                <a:gd name="T67" fmla="*/ 8229 h 481"/>
                <a:gd name="T68" fmla="*/ 0 w 1"/>
                <a:gd name="T69" fmla="*/ 7814 h 481"/>
                <a:gd name="T70" fmla="*/ 0 w 1"/>
                <a:gd name="T71" fmla="*/ 7399 h 481"/>
                <a:gd name="T72" fmla="*/ 0 w 1"/>
                <a:gd name="T73" fmla="*/ 6984 h 481"/>
                <a:gd name="T74" fmla="*/ 0 w 1"/>
                <a:gd name="T75" fmla="*/ 6569 h 481"/>
                <a:gd name="T76" fmla="*/ 0 w 1"/>
                <a:gd name="T77" fmla="*/ 6148 h 481"/>
                <a:gd name="T78" fmla="*/ 0 w 1"/>
                <a:gd name="T79" fmla="*/ 5733 h 481"/>
                <a:gd name="T80" fmla="*/ 0 w 1"/>
                <a:gd name="T81" fmla="*/ 5318 h 481"/>
                <a:gd name="T82" fmla="*/ 0 w 1"/>
                <a:gd name="T83" fmla="*/ 4903 h 481"/>
                <a:gd name="T84" fmla="*/ 0 w 1"/>
                <a:gd name="T85" fmla="*/ 4488 h 481"/>
                <a:gd name="T86" fmla="*/ 0 w 1"/>
                <a:gd name="T87" fmla="*/ 4067 h 481"/>
                <a:gd name="T88" fmla="*/ 0 w 1"/>
                <a:gd name="T89" fmla="*/ 3652 h 481"/>
                <a:gd name="T90" fmla="*/ 0 w 1"/>
                <a:gd name="T91" fmla="*/ 3237 h 481"/>
                <a:gd name="T92" fmla="*/ 0 w 1"/>
                <a:gd name="T93" fmla="*/ 2822 h 481"/>
                <a:gd name="T94" fmla="*/ 0 w 1"/>
                <a:gd name="T95" fmla="*/ 2407 h 481"/>
                <a:gd name="T96" fmla="*/ 0 w 1"/>
                <a:gd name="T97" fmla="*/ 1986 h 481"/>
                <a:gd name="T98" fmla="*/ 0 w 1"/>
                <a:gd name="T99" fmla="*/ 1571 h 481"/>
                <a:gd name="T100" fmla="*/ 0 w 1"/>
                <a:gd name="T101" fmla="*/ 1156 h 481"/>
                <a:gd name="T102" fmla="*/ 0 w 1"/>
                <a:gd name="T103" fmla="*/ 741 h 481"/>
                <a:gd name="T104" fmla="*/ 0 w 1"/>
                <a:gd name="T105" fmla="*/ 326 h 481"/>
                <a:gd name="T106" fmla="*/ 0 w 1"/>
                <a:gd name="T107" fmla="*/ 0 h 48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"/>
                <a:gd name="T163" fmla="*/ 0 h 481"/>
                <a:gd name="T164" fmla="*/ 1 w 1"/>
                <a:gd name="T165" fmla="*/ 481 h 481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" h="481">
                  <a:moveTo>
                    <a:pt x="0" y="481"/>
                  </a:moveTo>
                  <a:lnTo>
                    <a:pt x="0" y="478"/>
                  </a:lnTo>
                  <a:lnTo>
                    <a:pt x="0" y="475"/>
                  </a:lnTo>
                  <a:lnTo>
                    <a:pt x="0" y="472"/>
                  </a:lnTo>
                  <a:lnTo>
                    <a:pt x="0" y="469"/>
                  </a:lnTo>
                  <a:lnTo>
                    <a:pt x="0" y="466"/>
                  </a:lnTo>
                  <a:lnTo>
                    <a:pt x="0" y="463"/>
                  </a:lnTo>
                  <a:lnTo>
                    <a:pt x="0" y="460"/>
                  </a:lnTo>
                  <a:lnTo>
                    <a:pt x="0" y="457"/>
                  </a:lnTo>
                  <a:lnTo>
                    <a:pt x="0" y="454"/>
                  </a:lnTo>
                  <a:lnTo>
                    <a:pt x="0" y="451"/>
                  </a:lnTo>
                  <a:lnTo>
                    <a:pt x="0" y="448"/>
                  </a:lnTo>
                  <a:lnTo>
                    <a:pt x="0" y="445"/>
                  </a:lnTo>
                  <a:lnTo>
                    <a:pt x="0" y="442"/>
                  </a:lnTo>
                  <a:lnTo>
                    <a:pt x="0" y="439"/>
                  </a:lnTo>
                  <a:lnTo>
                    <a:pt x="0" y="436"/>
                  </a:lnTo>
                  <a:lnTo>
                    <a:pt x="0" y="433"/>
                  </a:lnTo>
                  <a:lnTo>
                    <a:pt x="0" y="430"/>
                  </a:lnTo>
                  <a:lnTo>
                    <a:pt x="0" y="427"/>
                  </a:lnTo>
                  <a:lnTo>
                    <a:pt x="0" y="424"/>
                  </a:lnTo>
                  <a:lnTo>
                    <a:pt x="0" y="421"/>
                  </a:lnTo>
                  <a:lnTo>
                    <a:pt x="0" y="418"/>
                  </a:lnTo>
                  <a:lnTo>
                    <a:pt x="0" y="415"/>
                  </a:lnTo>
                  <a:lnTo>
                    <a:pt x="0" y="412"/>
                  </a:lnTo>
                  <a:lnTo>
                    <a:pt x="0" y="409"/>
                  </a:lnTo>
                  <a:lnTo>
                    <a:pt x="0" y="406"/>
                  </a:lnTo>
                  <a:lnTo>
                    <a:pt x="0" y="403"/>
                  </a:lnTo>
                  <a:lnTo>
                    <a:pt x="0" y="400"/>
                  </a:lnTo>
                  <a:lnTo>
                    <a:pt x="0" y="397"/>
                  </a:lnTo>
                  <a:lnTo>
                    <a:pt x="0" y="394"/>
                  </a:lnTo>
                  <a:lnTo>
                    <a:pt x="0" y="391"/>
                  </a:lnTo>
                  <a:lnTo>
                    <a:pt x="0" y="388"/>
                  </a:lnTo>
                  <a:lnTo>
                    <a:pt x="0" y="385"/>
                  </a:lnTo>
                  <a:lnTo>
                    <a:pt x="0" y="382"/>
                  </a:lnTo>
                  <a:lnTo>
                    <a:pt x="0" y="379"/>
                  </a:lnTo>
                  <a:lnTo>
                    <a:pt x="0" y="376"/>
                  </a:lnTo>
                  <a:lnTo>
                    <a:pt x="0" y="373"/>
                  </a:lnTo>
                  <a:lnTo>
                    <a:pt x="0" y="370"/>
                  </a:lnTo>
                  <a:lnTo>
                    <a:pt x="0" y="367"/>
                  </a:lnTo>
                  <a:lnTo>
                    <a:pt x="0" y="364"/>
                  </a:lnTo>
                  <a:lnTo>
                    <a:pt x="0" y="361"/>
                  </a:lnTo>
                  <a:lnTo>
                    <a:pt x="0" y="358"/>
                  </a:lnTo>
                  <a:lnTo>
                    <a:pt x="0" y="355"/>
                  </a:lnTo>
                  <a:lnTo>
                    <a:pt x="0" y="352"/>
                  </a:lnTo>
                  <a:lnTo>
                    <a:pt x="0" y="349"/>
                  </a:lnTo>
                  <a:lnTo>
                    <a:pt x="0" y="346"/>
                  </a:lnTo>
                  <a:lnTo>
                    <a:pt x="0" y="343"/>
                  </a:lnTo>
                  <a:lnTo>
                    <a:pt x="0" y="340"/>
                  </a:lnTo>
                  <a:lnTo>
                    <a:pt x="0" y="337"/>
                  </a:lnTo>
                  <a:lnTo>
                    <a:pt x="0" y="334"/>
                  </a:lnTo>
                  <a:lnTo>
                    <a:pt x="0" y="331"/>
                  </a:lnTo>
                  <a:lnTo>
                    <a:pt x="0" y="328"/>
                  </a:lnTo>
                  <a:lnTo>
                    <a:pt x="0" y="325"/>
                  </a:lnTo>
                  <a:lnTo>
                    <a:pt x="0" y="322"/>
                  </a:lnTo>
                  <a:lnTo>
                    <a:pt x="0" y="319"/>
                  </a:lnTo>
                  <a:lnTo>
                    <a:pt x="0" y="316"/>
                  </a:lnTo>
                  <a:lnTo>
                    <a:pt x="0" y="313"/>
                  </a:lnTo>
                  <a:lnTo>
                    <a:pt x="0" y="310"/>
                  </a:lnTo>
                  <a:lnTo>
                    <a:pt x="0" y="307"/>
                  </a:lnTo>
                  <a:lnTo>
                    <a:pt x="0" y="304"/>
                  </a:lnTo>
                  <a:lnTo>
                    <a:pt x="0" y="301"/>
                  </a:lnTo>
                  <a:lnTo>
                    <a:pt x="0" y="298"/>
                  </a:lnTo>
                  <a:lnTo>
                    <a:pt x="0" y="295"/>
                  </a:lnTo>
                  <a:lnTo>
                    <a:pt x="0" y="292"/>
                  </a:lnTo>
                  <a:lnTo>
                    <a:pt x="0" y="289"/>
                  </a:lnTo>
                  <a:lnTo>
                    <a:pt x="0" y="286"/>
                  </a:lnTo>
                  <a:lnTo>
                    <a:pt x="0" y="283"/>
                  </a:lnTo>
                  <a:lnTo>
                    <a:pt x="0" y="280"/>
                  </a:lnTo>
                  <a:lnTo>
                    <a:pt x="0" y="277"/>
                  </a:lnTo>
                  <a:lnTo>
                    <a:pt x="0" y="274"/>
                  </a:lnTo>
                  <a:lnTo>
                    <a:pt x="0" y="271"/>
                  </a:lnTo>
                  <a:lnTo>
                    <a:pt x="0" y="268"/>
                  </a:lnTo>
                  <a:lnTo>
                    <a:pt x="0" y="265"/>
                  </a:lnTo>
                  <a:lnTo>
                    <a:pt x="0" y="262"/>
                  </a:lnTo>
                  <a:lnTo>
                    <a:pt x="0" y="259"/>
                  </a:lnTo>
                  <a:lnTo>
                    <a:pt x="0" y="256"/>
                  </a:lnTo>
                  <a:lnTo>
                    <a:pt x="0" y="253"/>
                  </a:lnTo>
                  <a:lnTo>
                    <a:pt x="0" y="250"/>
                  </a:lnTo>
                  <a:lnTo>
                    <a:pt x="0" y="247"/>
                  </a:lnTo>
                  <a:lnTo>
                    <a:pt x="0" y="244"/>
                  </a:lnTo>
                  <a:lnTo>
                    <a:pt x="0" y="241"/>
                  </a:lnTo>
                  <a:lnTo>
                    <a:pt x="0" y="238"/>
                  </a:lnTo>
                  <a:lnTo>
                    <a:pt x="0" y="235"/>
                  </a:lnTo>
                  <a:lnTo>
                    <a:pt x="0" y="232"/>
                  </a:lnTo>
                  <a:lnTo>
                    <a:pt x="0" y="229"/>
                  </a:lnTo>
                  <a:lnTo>
                    <a:pt x="0" y="226"/>
                  </a:lnTo>
                  <a:lnTo>
                    <a:pt x="0" y="223"/>
                  </a:lnTo>
                  <a:lnTo>
                    <a:pt x="0" y="220"/>
                  </a:lnTo>
                  <a:lnTo>
                    <a:pt x="0" y="217"/>
                  </a:lnTo>
                  <a:lnTo>
                    <a:pt x="0" y="214"/>
                  </a:lnTo>
                  <a:lnTo>
                    <a:pt x="0" y="211"/>
                  </a:lnTo>
                  <a:lnTo>
                    <a:pt x="0" y="208"/>
                  </a:lnTo>
                  <a:lnTo>
                    <a:pt x="0" y="205"/>
                  </a:lnTo>
                  <a:lnTo>
                    <a:pt x="0" y="202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0" y="193"/>
                  </a:lnTo>
                  <a:lnTo>
                    <a:pt x="0" y="190"/>
                  </a:lnTo>
                  <a:lnTo>
                    <a:pt x="0" y="187"/>
                  </a:lnTo>
                  <a:lnTo>
                    <a:pt x="0" y="184"/>
                  </a:lnTo>
                  <a:lnTo>
                    <a:pt x="0" y="181"/>
                  </a:lnTo>
                  <a:lnTo>
                    <a:pt x="0" y="178"/>
                  </a:lnTo>
                  <a:lnTo>
                    <a:pt x="0" y="175"/>
                  </a:lnTo>
                  <a:lnTo>
                    <a:pt x="0" y="172"/>
                  </a:lnTo>
                  <a:lnTo>
                    <a:pt x="0" y="169"/>
                  </a:lnTo>
                  <a:lnTo>
                    <a:pt x="0" y="166"/>
                  </a:lnTo>
                  <a:lnTo>
                    <a:pt x="0" y="163"/>
                  </a:lnTo>
                  <a:lnTo>
                    <a:pt x="0" y="160"/>
                  </a:lnTo>
                  <a:lnTo>
                    <a:pt x="0" y="157"/>
                  </a:lnTo>
                  <a:lnTo>
                    <a:pt x="0" y="154"/>
                  </a:lnTo>
                  <a:lnTo>
                    <a:pt x="0" y="151"/>
                  </a:lnTo>
                  <a:lnTo>
                    <a:pt x="0" y="148"/>
                  </a:lnTo>
                  <a:lnTo>
                    <a:pt x="0" y="145"/>
                  </a:lnTo>
                  <a:lnTo>
                    <a:pt x="0" y="142"/>
                  </a:lnTo>
                  <a:lnTo>
                    <a:pt x="0" y="139"/>
                  </a:lnTo>
                  <a:lnTo>
                    <a:pt x="0" y="136"/>
                  </a:lnTo>
                  <a:lnTo>
                    <a:pt x="0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4"/>
                  </a:lnTo>
                  <a:lnTo>
                    <a:pt x="0" y="121"/>
                  </a:lnTo>
                  <a:lnTo>
                    <a:pt x="0" y="118"/>
                  </a:lnTo>
                  <a:lnTo>
                    <a:pt x="0" y="115"/>
                  </a:lnTo>
                  <a:lnTo>
                    <a:pt x="0" y="112"/>
                  </a:lnTo>
                  <a:lnTo>
                    <a:pt x="0" y="109"/>
                  </a:lnTo>
                  <a:lnTo>
                    <a:pt x="0" y="106"/>
                  </a:lnTo>
                  <a:lnTo>
                    <a:pt x="0" y="103"/>
                  </a:lnTo>
                  <a:lnTo>
                    <a:pt x="0" y="100"/>
                  </a:lnTo>
                  <a:lnTo>
                    <a:pt x="0" y="97"/>
                  </a:lnTo>
                  <a:lnTo>
                    <a:pt x="0" y="94"/>
                  </a:lnTo>
                  <a:lnTo>
                    <a:pt x="0" y="91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0" y="82"/>
                  </a:lnTo>
                  <a:lnTo>
                    <a:pt x="0" y="79"/>
                  </a:lnTo>
                  <a:lnTo>
                    <a:pt x="0" y="76"/>
                  </a:lnTo>
                  <a:lnTo>
                    <a:pt x="0" y="73"/>
                  </a:lnTo>
                  <a:lnTo>
                    <a:pt x="0" y="70"/>
                  </a:lnTo>
                  <a:lnTo>
                    <a:pt x="0" y="67"/>
                  </a:lnTo>
                  <a:lnTo>
                    <a:pt x="0" y="64"/>
                  </a:lnTo>
                  <a:lnTo>
                    <a:pt x="0" y="61"/>
                  </a:lnTo>
                  <a:lnTo>
                    <a:pt x="0" y="58"/>
                  </a:lnTo>
                  <a:lnTo>
                    <a:pt x="0" y="55"/>
                  </a:lnTo>
                  <a:lnTo>
                    <a:pt x="0" y="52"/>
                  </a:lnTo>
                  <a:lnTo>
                    <a:pt x="0" y="49"/>
                  </a:lnTo>
                  <a:lnTo>
                    <a:pt x="0" y="46"/>
                  </a:lnTo>
                  <a:lnTo>
                    <a:pt x="0" y="43"/>
                  </a:lnTo>
                  <a:lnTo>
                    <a:pt x="0" y="40"/>
                  </a:lnTo>
                  <a:lnTo>
                    <a:pt x="0" y="37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1"/>
                  </a:lnTo>
                  <a:lnTo>
                    <a:pt x="0" y="0"/>
                  </a:lnTo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5227" name="Rectangle 187"/>
            <p:cNvSpPr>
              <a:spLocks noChangeArrowheads="1"/>
            </p:cNvSpPr>
            <p:nvPr/>
          </p:nvSpPr>
          <p:spPr bwMode="auto">
            <a:xfrm>
              <a:off x="2415" y="947"/>
              <a:ext cx="3114" cy="328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graphicFrame>
        <p:nvGraphicFramePr>
          <p:cNvPr id="5122" name="Object 18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94772786"/>
              </p:ext>
            </p:extLst>
          </p:nvPr>
        </p:nvGraphicFramePr>
        <p:xfrm>
          <a:off x="4070475" y="4913313"/>
          <a:ext cx="723900" cy="312737"/>
        </p:xfrm>
        <a:graphic>
          <a:graphicData uri="http://schemas.openxmlformats.org/presentationml/2006/ole">
            <p:oleObj spid="_x0000_s5178" name="Equation" r:id="rId4" imgW="469696" imgH="203112" progId="Equation.DSMT4">
              <p:embed/>
            </p:oleObj>
          </a:graphicData>
        </a:graphic>
      </p:graphicFrame>
      <p:graphicFrame>
        <p:nvGraphicFramePr>
          <p:cNvPr id="5123" name="Object 18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666510958"/>
              </p:ext>
            </p:extLst>
          </p:nvPr>
        </p:nvGraphicFramePr>
        <p:xfrm>
          <a:off x="7070850" y="3209925"/>
          <a:ext cx="587375" cy="273050"/>
        </p:xfrm>
        <a:graphic>
          <a:graphicData uri="http://schemas.openxmlformats.org/presentationml/2006/ole">
            <p:oleObj spid="_x0000_s5179" name="Equation" r:id="rId5" imgW="380670" imgH="177646" progId="Equation.DSMT4">
              <p:embed/>
            </p:oleObj>
          </a:graphicData>
        </a:graphic>
      </p:graphicFrame>
      <p:graphicFrame>
        <p:nvGraphicFramePr>
          <p:cNvPr id="5124" name="Object 19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756290369"/>
              </p:ext>
            </p:extLst>
          </p:nvPr>
        </p:nvGraphicFramePr>
        <p:xfrm>
          <a:off x="6970837" y="4894263"/>
          <a:ext cx="862013" cy="311150"/>
        </p:xfrm>
        <a:graphic>
          <a:graphicData uri="http://schemas.openxmlformats.org/presentationml/2006/ole">
            <p:oleObj spid="_x0000_s5180" name="Equation" r:id="rId6" imgW="558558" imgH="203112" progId="Equation.DSMT4">
              <p:embed/>
            </p:oleObj>
          </a:graphicData>
        </a:graphic>
      </p:graphicFrame>
      <p:sp>
        <p:nvSpPr>
          <p:cNvPr id="191" name="Isosceles Triangle 190"/>
          <p:cNvSpPr/>
          <p:nvPr/>
        </p:nvSpPr>
        <p:spPr>
          <a:xfrm rot="16200000">
            <a:off x="6082631" y="3323432"/>
            <a:ext cx="1009650" cy="1541462"/>
          </a:xfrm>
          <a:prstGeom prst="triangle">
            <a:avLst>
              <a:gd name="adj" fmla="val 50251"/>
            </a:avLst>
          </a:pr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630362" y="1392238"/>
            <a:ext cx="23304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Pick a point in the </a:t>
            </a:r>
            <a:br>
              <a:rPr lang="en-CA" sz="2200">
                <a:latin typeface="Gill Sans MT" pitchFamily="34" charset="0"/>
              </a:rPr>
            </a:br>
            <a:r>
              <a:rPr lang="en-CA" sz="2200">
                <a:latin typeface="Gill Sans MT" pitchFamily="34" charset="0"/>
              </a:rPr>
              <a:t>shaded region</a:t>
            </a:r>
          </a:p>
        </p:txBody>
      </p:sp>
      <p:sp>
        <p:nvSpPr>
          <p:cNvPr id="196" name="Oval 195"/>
          <p:cNvSpPr/>
          <p:nvPr/>
        </p:nvSpPr>
        <p:spPr>
          <a:xfrm>
            <a:off x="6831137" y="4075113"/>
            <a:ext cx="104775" cy="1285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335" name="Object 19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59180208"/>
              </p:ext>
            </p:extLst>
          </p:nvPr>
        </p:nvGraphicFramePr>
        <p:xfrm>
          <a:off x="2502025" y="1849438"/>
          <a:ext cx="554037" cy="358775"/>
        </p:xfrm>
        <a:graphic>
          <a:graphicData uri="http://schemas.openxmlformats.org/presentationml/2006/ole">
            <p:oleObj spid="_x0000_s5181" name="Equation" r:id="rId7" imgW="393529" imgH="253890" progId="Equation.DSMT4">
              <p:embed/>
            </p:oleObj>
          </a:graphicData>
        </a:graphic>
      </p:graphicFrame>
      <p:sp>
        <p:nvSpPr>
          <p:cNvPr id="198" name="TextBox 197"/>
          <p:cNvSpPr txBox="1">
            <a:spLocks noChangeArrowheads="1"/>
          </p:cNvSpPr>
          <p:nvPr/>
        </p:nvSpPr>
        <p:spPr bwMode="auto">
          <a:xfrm>
            <a:off x="179512" y="2308225"/>
            <a:ext cx="33988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Use the point to determine the inequality sign</a:t>
            </a:r>
          </a:p>
        </p:txBody>
      </p:sp>
      <p:graphicFrame>
        <p:nvGraphicFramePr>
          <p:cNvPr id="6336" name="Object 19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262719348"/>
              </p:ext>
            </p:extLst>
          </p:nvPr>
        </p:nvGraphicFramePr>
        <p:xfrm>
          <a:off x="939925" y="3111500"/>
          <a:ext cx="919162" cy="392113"/>
        </p:xfrm>
        <a:graphic>
          <a:graphicData uri="http://schemas.openxmlformats.org/presentationml/2006/ole">
            <p:oleObj spid="_x0000_s5182" name="Equation" r:id="rId8" imgW="596641" imgH="253890" progId="Equation.DSMT4">
              <p:embed/>
            </p:oleObj>
          </a:graphicData>
        </a:graphic>
      </p:graphicFrame>
      <p:graphicFrame>
        <p:nvGraphicFramePr>
          <p:cNvPr id="6337" name="Object 19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89396543"/>
              </p:ext>
            </p:extLst>
          </p:nvPr>
        </p:nvGraphicFramePr>
        <p:xfrm>
          <a:off x="1276475" y="3522663"/>
          <a:ext cx="566737" cy="274637"/>
        </p:xfrm>
        <a:graphic>
          <a:graphicData uri="http://schemas.openxmlformats.org/presentationml/2006/ole">
            <p:oleObj spid="_x0000_s5183" name="Equation" r:id="rId9" imgW="368140" imgH="177723" progId="Equation.DSMT4">
              <p:embed/>
            </p:oleObj>
          </a:graphicData>
        </a:graphic>
      </p:graphicFrame>
      <p:graphicFrame>
        <p:nvGraphicFramePr>
          <p:cNvPr id="6338" name="Object 19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25166524"/>
              </p:ext>
            </p:extLst>
          </p:nvPr>
        </p:nvGraphicFramePr>
        <p:xfrm>
          <a:off x="4065712" y="4930775"/>
          <a:ext cx="723900" cy="312738"/>
        </p:xfrm>
        <a:graphic>
          <a:graphicData uri="http://schemas.openxmlformats.org/presentationml/2006/ole">
            <p:oleObj spid="_x0000_s5184" name="Equation" r:id="rId10" imgW="469696" imgH="203112" progId="Equation.DSMT4">
              <p:embed/>
            </p:oleObj>
          </a:graphicData>
        </a:graphic>
      </p:graphicFrame>
      <p:graphicFrame>
        <p:nvGraphicFramePr>
          <p:cNvPr id="6339" name="Object 19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657158204"/>
              </p:ext>
            </p:extLst>
          </p:nvPr>
        </p:nvGraphicFramePr>
        <p:xfrm>
          <a:off x="1265362" y="4240213"/>
          <a:ext cx="1271588" cy="388937"/>
        </p:xfrm>
        <a:graphic>
          <a:graphicData uri="http://schemas.openxmlformats.org/presentationml/2006/ole">
            <p:oleObj spid="_x0000_s5185" name="Equation" r:id="rId11" imgW="825500" imgH="254000" progId="Equation.DSMT4">
              <p:embed/>
            </p:oleObj>
          </a:graphicData>
        </a:graphic>
      </p:graphicFrame>
      <p:graphicFrame>
        <p:nvGraphicFramePr>
          <p:cNvPr id="6340" name="Object 19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29131896"/>
              </p:ext>
            </p:extLst>
          </p:nvPr>
        </p:nvGraphicFramePr>
        <p:xfrm>
          <a:off x="1603500" y="4664075"/>
          <a:ext cx="725487" cy="271463"/>
        </p:xfrm>
        <a:graphic>
          <a:graphicData uri="http://schemas.openxmlformats.org/presentationml/2006/ole">
            <p:oleObj spid="_x0000_s5186" name="Equation" r:id="rId12" imgW="469696" imgH="177723" progId="Equation.DSMT4">
              <p:embed/>
            </p:oleObj>
          </a:graphicData>
        </a:graphic>
      </p:graphicFrame>
      <p:graphicFrame>
        <p:nvGraphicFramePr>
          <p:cNvPr id="6341" name="Object 19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09343260"/>
              </p:ext>
            </p:extLst>
          </p:nvPr>
        </p:nvGraphicFramePr>
        <p:xfrm>
          <a:off x="6969250" y="4892675"/>
          <a:ext cx="860425" cy="311150"/>
        </p:xfrm>
        <a:graphic>
          <a:graphicData uri="http://schemas.openxmlformats.org/presentationml/2006/ole">
            <p:oleObj spid="_x0000_s5187" name="Equation" r:id="rId13" imgW="558558" imgH="203112" progId="Equation.DSMT4">
              <p:embed/>
            </p:oleObj>
          </a:graphicData>
        </a:graphic>
      </p:graphicFrame>
      <p:sp>
        <p:nvSpPr>
          <p:cNvPr id="205" name="TextBox 204"/>
          <p:cNvSpPr txBox="1">
            <a:spLocks noChangeArrowheads="1"/>
          </p:cNvSpPr>
          <p:nvPr/>
        </p:nvSpPr>
        <p:spPr bwMode="auto">
          <a:xfrm>
            <a:off x="562100" y="3835400"/>
            <a:ext cx="1446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Gill Sans MT" pitchFamily="34" charset="0"/>
              </a:rPr>
              <a:t>Dotted Line</a:t>
            </a:r>
          </a:p>
        </p:txBody>
      </p:sp>
      <p:graphicFrame>
        <p:nvGraphicFramePr>
          <p:cNvPr id="6342" name="Object 19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13104224"/>
              </p:ext>
            </p:extLst>
          </p:nvPr>
        </p:nvGraphicFramePr>
        <p:xfrm>
          <a:off x="1690812" y="5308600"/>
          <a:ext cx="585788" cy="273050"/>
        </p:xfrm>
        <a:graphic>
          <a:graphicData uri="http://schemas.openxmlformats.org/presentationml/2006/ole">
            <p:oleObj spid="_x0000_s5188" name="Equation" r:id="rId14" imgW="380670" imgH="177646" progId="Equation.DSMT4">
              <p:embed/>
            </p:oleObj>
          </a:graphicData>
        </a:graphic>
      </p:graphicFrame>
      <p:graphicFrame>
        <p:nvGraphicFramePr>
          <p:cNvPr id="6343" name="Object 19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83493788"/>
              </p:ext>
            </p:extLst>
          </p:nvPr>
        </p:nvGraphicFramePr>
        <p:xfrm>
          <a:off x="1725737" y="5661025"/>
          <a:ext cx="568325" cy="273050"/>
        </p:xfrm>
        <a:graphic>
          <a:graphicData uri="http://schemas.openxmlformats.org/presentationml/2006/ole">
            <p:oleObj spid="_x0000_s5189" name="Equation" r:id="rId15" imgW="368140" imgH="177723" progId="Equation.DSMT4">
              <p:embed/>
            </p:oleObj>
          </a:graphicData>
        </a:graphic>
      </p:graphicFrame>
      <p:graphicFrame>
        <p:nvGraphicFramePr>
          <p:cNvPr id="6344" name="Object 20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58145790"/>
              </p:ext>
            </p:extLst>
          </p:nvPr>
        </p:nvGraphicFramePr>
        <p:xfrm>
          <a:off x="7094662" y="3221038"/>
          <a:ext cx="585788" cy="273050"/>
        </p:xfrm>
        <a:graphic>
          <a:graphicData uri="http://schemas.openxmlformats.org/presentationml/2006/ole">
            <p:oleObj spid="_x0000_s5190" name="Equation" r:id="rId16" imgW="380670" imgH="177646" progId="Equation.DSMT4">
              <p:embed/>
            </p:oleObj>
          </a:graphicData>
        </a:graphic>
      </p:graphicFrame>
      <p:sp>
        <p:nvSpPr>
          <p:cNvPr id="209" name="TextBox 208"/>
          <p:cNvSpPr txBox="1">
            <a:spLocks noChangeArrowheads="1"/>
          </p:cNvSpPr>
          <p:nvPr/>
        </p:nvSpPr>
        <p:spPr bwMode="auto">
          <a:xfrm>
            <a:off x="220787" y="1992313"/>
            <a:ext cx="3286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Gill Sans MT" pitchFamily="34" charset="0"/>
              </a:rPr>
              <a:t>The system of inequalities</a:t>
            </a:r>
          </a:p>
          <a:p>
            <a:pPr eaLnBrk="1" hangingPunct="1"/>
            <a:r>
              <a:rPr lang="en-CA" sz="2000">
                <a:latin typeface="Gill Sans MT" pitchFamily="34" charset="0"/>
              </a:rPr>
              <a:t> for the shaded region will be:</a:t>
            </a:r>
          </a:p>
        </p:txBody>
      </p:sp>
      <p:graphicFrame>
        <p:nvGraphicFramePr>
          <p:cNvPr id="210" name="Object 20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040093879"/>
              </p:ext>
            </p:extLst>
          </p:nvPr>
        </p:nvGraphicFramePr>
        <p:xfrm>
          <a:off x="763712" y="3089275"/>
          <a:ext cx="1098550" cy="1397000"/>
        </p:xfrm>
        <a:graphic>
          <a:graphicData uri="http://schemas.openxmlformats.org/presentationml/2006/ole">
            <p:oleObj spid="_x0000_s5191" name="Equation" r:id="rId17" imgW="558558" imgH="710891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05309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6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6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6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6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6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6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6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/>
      <p:bldP spid="195" grpId="1"/>
      <p:bldP spid="196" grpId="0" animBg="1"/>
      <p:bldP spid="198" grpId="0"/>
      <p:bldP spid="198" grpId="1"/>
      <p:bldP spid="205" grpId="0"/>
      <p:bldP spid="205" grpId="1"/>
      <p:bldP spid="2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736" y="-27384"/>
            <a:ext cx="7467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300" dirty="0" smtClean="0">
                <a:solidFill>
                  <a:schemeClr val="tx2">
                    <a:satMod val="130000"/>
                  </a:schemeClr>
                </a:solidFill>
              </a:rPr>
              <a:t>Practice: Write the system of inequalities for the shaded region:</a:t>
            </a:r>
            <a:endParaRPr lang="en-CA" sz="3300" dirty="0">
              <a:solidFill>
                <a:schemeClr val="tx2">
                  <a:satMod val="130000"/>
                </a:schemeClr>
              </a:solidFill>
            </a:endParaRPr>
          </a:p>
        </p:txBody>
      </p:sp>
      <p:grpSp>
        <p:nvGrpSpPr>
          <p:cNvPr id="4113" name="Group 104"/>
          <p:cNvGrpSpPr>
            <a:grpSpLocks noChangeAspect="1"/>
          </p:cNvGrpSpPr>
          <p:nvPr/>
        </p:nvGrpSpPr>
        <p:grpSpPr bwMode="auto">
          <a:xfrm>
            <a:off x="3425899" y="1432197"/>
            <a:ext cx="4953000" cy="5237163"/>
            <a:chOff x="2412" y="940"/>
            <a:chExt cx="3120" cy="3299"/>
          </a:xfrm>
        </p:grpSpPr>
        <p:sp>
          <p:nvSpPr>
            <p:cNvPr id="4123" name="AutoShape 103"/>
            <p:cNvSpPr>
              <a:spLocks noChangeAspect="1" noChangeArrowheads="1" noTextEdit="1"/>
            </p:cNvSpPr>
            <p:nvPr/>
          </p:nvSpPr>
          <p:spPr bwMode="auto">
            <a:xfrm>
              <a:off x="2412" y="940"/>
              <a:ext cx="3120" cy="3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4" name="Rectangle 105"/>
            <p:cNvSpPr>
              <a:spLocks noChangeArrowheads="1"/>
            </p:cNvSpPr>
            <p:nvPr/>
          </p:nvSpPr>
          <p:spPr bwMode="auto">
            <a:xfrm>
              <a:off x="2415" y="947"/>
              <a:ext cx="3114" cy="328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4125" name="Line 106"/>
            <p:cNvSpPr>
              <a:spLocks noChangeShapeType="1"/>
            </p:cNvSpPr>
            <p:nvPr/>
          </p:nvSpPr>
          <p:spPr bwMode="auto">
            <a:xfrm flipV="1">
              <a:off x="2726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6" name="Line 107"/>
            <p:cNvSpPr>
              <a:spLocks noChangeShapeType="1"/>
            </p:cNvSpPr>
            <p:nvPr/>
          </p:nvSpPr>
          <p:spPr bwMode="auto">
            <a:xfrm flipV="1">
              <a:off x="2729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7" name="Line 108"/>
            <p:cNvSpPr>
              <a:spLocks noChangeShapeType="1"/>
            </p:cNvSpPr>
            <p:nvPr/>
          </p:nvSpPr>
          <p:spPr bwMode="auto">
            <a:xfrm flipV="1">
              <a:off x="3037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8" name="Line 109"/>
            <p:cNvSpPr>
              <a:spLocks noChangeShapeType="1"/>
            </p:cNvSpPr>
            <p:nvPr/>
          </p:nvSpPr>
          <p:spPr bwMode="auto">
            <a:xfrm flipV="1">
              <a:off x="3040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9" name="Line 110"/>
            <p:cNvSpPr>
              <a:spLocks noChangeShapeType="1"/>
            </p:cNvSpPr>
            <p:nvPr/>
          </p:nvSpPr>
          <p:spPr bwMode="auto">
            <a:xfrm flipV="1">
              <a:off x="3347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0" name="Line 111"/>
            <p:cNvSpPr>
              <a:spLocks noChangeShapeType="1"/>
            </p:cNvSpPr>
            <p:nvPr/>
          </p:nvSpPr>
          <p:spPr bwMode="auto">
            <a:xfrm flipV="1">
              <a:off x="3350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1" name="Line 112"/>
            <p:cNvSpPr>
              <a:spLocks noChangeShapeType="1"/>
            </p:cNvSpPr>
            <p:nvPr/>
          </p:nvSpPr>
          <p:spPr bwMode="auto">
            <a:xfrm flipV="1">
              <a:off x="3658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2" name="Line 113"/>
            <p:cNvSpPr>
              <a:spLocks noChangeShapeType="1"/>
            </p:cNvSpPr>
            <p:nvPr/>
          </p:nvSpPr>
          <p:spPr bwMode="auto">
            <a:xfrm flipV="1">
              <a:off x="3661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3" name="Line 114"/>
            <p:cNvSpPr>
              <a:spLocks noChangeShapeType="1"/>
            </p:cNvSpPr>
            <p:nvPr/>
          </p:nvSpPr>
          <p:spPr bwMode="auto">
            <a:xfrm flipV="1">
              <a:off x="4280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4" name="Line 115"/>
            <p:cNvSpPr>
              <a:spLocks noChangeShapeType="1"/>
            </p:cNvSpPr>
            <p:nvPr/>
          </p:nvSpPr>
          <p:spPr bwMode="auto">
            <a:xfrm flipV="1">
              <a:off x="4283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5" name="Line 116"/>
            <p:cNvSpPr>
              <a:spLocks noChangeShapeType="1"/>
            </p:cNvSpPr>
            <p:nvPr/>
          </p:nvSpPr>
          <p:spPr bwMode="auto">
            <a:xfrm flipV="1">
              <a:off x="4591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6" name="Line 117"/>
            <p:cNvSpPr>
              <a:spLocks noChangeShapeType="1"/>
            </p:cNvSpPr>
            <p:nvPr/>
          </p:nvSpPr>
          <p:spPr bwMode="auto">
            <a:xfrm flipV="1">
              <a:off x="4594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7" name="Line 118"/>
            <p:cNvSpPr>
              <a:spLocks noChangeShapeType="1"/>
            </p:cNvSpPr>
            <p:nvPr/>
          </p:nvSpPr>
          <p:spPr bwMode="auto">
            <a:xfrm flipV="1">
              <a:off x="4901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8" name="Line 119"/>
            <p:cNvSpPr>
              <a:spLocks noChangeShapeType="1"/>
            </p:cNvSpPr>
            <p:nvPr/>
          </p:nvSpPr>
          <p:spPr bwMode="auto">
            <a:xfrm flipV="1">
              <a:off x="4904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9" name="Line 120"/>
            <p:cNvSpPr>
              <a:spLocks noChangeShapeType="1"/>
            </p:cNvSpPr>
            <p:nvPr/>
          </p:nvSpPr>
          <p:spPr bwMode="auto">
            <a:xfrm flipV="1">
              <a:off x="5212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Line 121"/>
            <p:cNvSpPr>
              <a:spLocks noChangeShapeType="1"/>
            </p:cNvSpPr>
            <p:nvPr/>
          </p:nvSpPr>
          <p:spPr bwMode="auto">
            <a:xfrm flipV="1">
              <a:off x="5215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1" name="Line 122"/>
            <p:cNvSpPr>
              <a:spLocks noChangeShapeType="1"/>
            </p:cNvSpPr>
            <p:nvPr/>
          </p:nvSpPr>
          <p:spPr bwMode="auto">
            <a:xfrm>
              <a:off x="2418" y="3892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Line 123"/>
            <p:cNvSpPr>
              <a:spLocks noChangeShapeType="1"/>
            </p:cNvSpPr>
            <p:nvPr/>
          </p:nvSpPr>
          <p:spPr bwMode="auto">
            <a:xfrm>
              <a:off x="2418" y="3899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124"/>
            <p:cNvSpPr>
              <a:spLocks noChangeShapeType="1"/>
            </p:cNvSpPr>
            <p:nvPr/>
          </p:nvSpPr>
          <p:spPr bwMode="auto">
            <a:xfrm>
              <a:off x="2418" y="3566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125"/>
            <p:cNvSpPr>
              <a:spLocks noChangeShapeType="1"/>
            </p:cNvSpPr>
            <p:nvPr/>
          </p:nvSpPr>
          <p:spPr bwMode="auto">
            <a:xfrm>
              <a:off x="2418" y="3572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126"/>
            <p:cNvSpPr>
              <a:spLocks noChangeShapeType="1"/>
            </p:cNvSpPr>
            <p:nvPr/>
          </p:nvSpPr>
          <p:spPr bwMode="auto">
            <a:xfrm>
              <a:off x="2418" y="3239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127"/>
            <p:cNvSpPr>
              <a:spLocks noChangeShapeType="1"/>
            </p:cNvSpPr>
            <p:nvPr/>
          </p:nvSpPr>
          <p:spPr bwMode="auto">
            <a:xfrm>
              <a:off x="2418" y="3246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128"/>
            <p:cNvSpPr>
              <a:spLocks noChangeShapeType="1"/>
            </p:cNvSpPr>
            <p:nvPr/>
          </p:nvSpPr>
          <p:spPr bwMode="auto">
            <a:xfrm>
              <a:off x="2418" y="291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129"/>
            <p:cNvSpPr>
              <a:spLocks noChangeShapeType="1"/>
            </p:cNvSpPr>
            <p:nvPr/>
          </p:nvSpPr>
          <p:spPr bwMode="auto">
            <a:xfrm>
              <a:off x="2418" y="2919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130"/>
            <p:cNvSpPr>
              <a:spLocks noChangeShapeType="1"/>
            </p:cNvSpPr>
            <p:nvPr/>
          </p:nvSpPr>
          <p:spPr bwMode="auto">
            <a:xfrm>
              <a:off x="2418" y="225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131"/>
            <p:cNvSpPr>
              <a:spLocks noChangeShapeType="1"/>
            </p:cNvSpPr>
            <p:nvPr/>
          </p:nvSpPr>
          <p:spPr bwMode="auto">
            <a:xfrm>
              <a:off x="2418" y="2260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132"/>
            <p:cNvSpPr>
              <a:spLocks noChangeShapeType="1"/>
            </p:cNvSpPr>
            <p:nvPr/>
          </p:nvSpPr>
          <p:spPr bwMode="auto">
            <a:xfrm>
              <a:off x="2418" y="1926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133"/>
            <p:cNvSpPr>
              <a:spLocks noChangeShapeType="1"/>
            </p:cNvSpPr>
            <p:nvPr/>
          </p:nvSpPr>
          <p:spPr bwMode="auto">
            <a:xfrm>
              <a:off x="2418" y="193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Line 134"/>
            <p:cNvSpPr>
              <a:spLocks noChangeShapeType="1"/>
            </p:cNvSpPr>
            <p:nvPr/>
          </p:nvSpPr>
          <p:spPr bwMode="auto">
            <a:xfrm>
              <a:off x="2418" y="1600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4" name="Line 135"/>
            <p:cNvSpPr>
              <a:spLocks noChangeShapeType="1"/>
            </p:cNvSpPr>
            <p:nvPr/>
          </p:nvSpPr>
          <p:spPr bwMode="auto">
            <a:xfrm>
              <a:off x="2418" y="1607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136"/>
            <p:cNvSpPr>
              <a:spLocks noChangeShapeType="1"/>
            </p:cNvSpPr>
            <p:nvPr/>
          </p:nvSpPr>
          <p:spPr bwMode="auto">
            <a:xfrm>
              <a:off x="2418" y="127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Line 137"/>
            <p:cNvSpPr>
              <a:spLocks noChangeShapeType="1"/>
            </p:cNvSpPr>
            <p:nvPr/>
          </p:nvSpPr>
          <p:spPr bwMode="auto">
            <a:xfrm>
              <a:off x="2418" y="1280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7" name="Line 138"/>
            <p:cNvSpPr>
              <a:spLocks noChangeShapeType="1"/>
            </p:cNvSpPr>
            <p:nvPr/>
          </p:nvSpPr>
          <p:spPr bwMode="auto">
            <a:xfrm>
              <a:off x="2418" y="257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139"/>
            <p:cNvSpPr>
              <a:spLocks noChangeShapeType="1"/>
            </p:cNvSpPr>
            <p:nvPr/>
          </p:nvSpPr>
          <p:spPr bwMode="auto">
            <a:xfrm>
              <a:off x="2418" y="2579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140"/>
            <p:cNvSpPr>
              <a:spLocks noChangeShapeType="1"/>
            </p:cNvSpPr>
            <p:nvPr/>
          </p:nvSpPr>
          <p:spPr bwMode="auto">
            <a:xfrm>
              <a:off x="2418" y="2586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141"/>
            <p:cNvSpPr>
              <a:spLocks noChangeShapeType="1"/>
            </p:cNvSpPr>
            <p:nvPr/>
          </p:nvSpPr>
          <p:spPr bwMode="auto">
            <a:xfrm>
              <a:off x="2418" y="2593"/>
              <a:ext cx="311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Rectangle 142"/>
            <p:cNvSpPr>
              <a:spLocks noChangeArrowheads="1"/>
            </p:cNvSpPr>
            <p:nvPr/>
          </p:nvSpPr>
          <p:spPr bwMode="auto">
            <a:xfrm>
              <a:off x="5465" y="2375"/>
              <a:ext cx="52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162" name="Freeform 143"/>
            <p:cNvSpPr>
              <a:spLocks/>
            </p:cNvSpPr>
            <p:nvPr/>
          </p:nvSpPr>
          <p:spPr bwMode="auto">
            <a:xfrm>
              <a:off x="5495" y="2525"/>
              <a:ext cx="28" cy="122"/>
            </a:xfrm>
            <a:custGeom>
              <a:avLst/>
              <a:gdLst>
                <a:gd name="T0" fmla="*/ 0 w 28"/>
                <a:gd name="T1" fmla="*/ 0 h 122"/>
                <a:gd name="T2" fmla="*/ 28 w 28"/>
                <a:gd name="T3" fmla="*/ 61 h 122"/>
                <a:gd name="T4" fmla="*/ 0 w 28"/>
                <a:gd name="T5" fmla="*/ 122 h 122"/>
                <a:gd name="T6" fmla="*/ 0 w 28"/>
                <a:gd name="T7" fmla="*/ 0 h 12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"/>
                <a:gd name="T13" fmla="*/ 0 h 122"/>
                <a:gd name="T14" fmla="*/ 28 w 28"/>
                <a:gd name="T15" fmla="*/ 122 h 12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" h="122">
                  <a:moveTo>
                    <a:pt x="0" y="0"/>
                  </a:moveTo>
                  <a:lnTo>
                    <a:pt x="28" y="61"/>
                  </a:lnTo>
                  <a:lnTo>
                    <a:pt x="0" y="1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4163" name="Line 144"/>
            <p:cNvSpPr>
              <a:spLocks noChangeShapeType="1"/>
            </p:cNvSpPr>
            <p:nvPr/>
          </p:nvSpPr>
          <p:spPr bwMode="auto">
            <a:xfrm flipV="1">
              <a:off x="3966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4" name="Line 145"/>
            <p:cNvSpPr>
              <a:spLocks noChangeShapeType="1"/>
            </p:cNvSpPr>
            <p:nvPr/>
          </p:nvSpPr>
          <p:spPr bwMode="auto">
            <a:xfrm flipV="1">
              <a:off x="3969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5" name="Line 146"/>
            <p:cNvSpPr>
              <a:spLocks noChangeShapeType="1"/>
            </p:cNvSpPr>
            <p:nvPr/>
          </p:nvSpPr>
          <p:spPr bwMode="auto">
            <a:xfrm flipV="1">
              <a:off x="3972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6" name="Line 147"/>
            <p:cNvSpPr>
              <a:spLocks noChangeShapeType="1"/>
            </p:cNvSpPr>
            <p:nvPr/>
          </p:nvSpPr>
          <p:spPr bwMode="auto">
            <a:xfrm flipV="1">
              <a:off x="3975" y="947"/>
              <a:ext cx="1" cy="32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7" name="Rectangle 148"/>
            <p:cNvSpPr>
              <a:spLocks noChangeArrowheads="1"/>
            </p:cNvSpPr>
            <p:nvPr/>
          </p:nvSpPr>
          <p:spPr bwMode="auto">
            <a:xfrm>
              <a:off x="4009" y="933"/>
              <a:ext cx="52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168" name="Freeform 149"/>
            <p:cNvSpPr>
              <a:spLocks/>
            </p:cNvSpPr>
            <p:nvPr/>
          </p:nvSpPr>
          <p:spPr bwMode="auto">
            <a:xfrm>
              <a:off x="3945" y="954"/>
              <a:ext cx="54" cy="61"/>
            </a:xfrm>
            <a:custGeom>
              <a:avLst/>
              <a:gdLst>
                <a:gd name="T0" fmla="*/ 0 w 54"/>
                <a:gd name="T1" fmla="*/ 61 h 61"/>
                <a:gd name="T2" fmla="*/ 27 w 54"/>
                <a:gd name="T3" fmla="*/ 0 h 61"/>
                <a:gd name="T4" fmla="*/ 54 w 54"/>
                <a:gd name="T5" fmla="*/ 61 h 61"/>
                <a:gd name="T6" fmla="*/ 0 w 54"/>
                <a:gd name="T7" fmla="*/ 61 h 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61"/>
                <a:gd name="T14" fmla="*/ 54 w 54"/>
                <a:gd name="T15" fmla="*/ 61 h 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61">
                  <a:moveTo>
                    <a:pt x="0" y="61"/>
                  </a:moveTo>
                  <a:lnTo>
                    <a:pt x="27" y="0"/>
                  </a:lnTo>
                  <a:lnTo>
                    <a:pt x="54" y="61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4169" name="Rectangle 150"/>
            <p:cNvSpPr>
              <a:spLocks noChangeArrowheads="1"/>
            </p:cNvSpPr>
            <p:nvPr/>
          </p:nvSpPr>
          <p:spPr bwMode="auto">
            <a:xfrm>
              <a:off x="2415" y="947"/>
              <a:ext cx="3114" cy="328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4170" name="Line 151"/>
            <p:cNvSpPr>
              <a:spLocks noChangeShapeType="1"/>
            </p:cNvSpPr>
            <p:nvPr/>
          </p:nvSpPr>
          <p:spPr bwMode="auto">
            <a:xfrm>
              <a:off x="2729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1" name="Rectangle 152"/>
            <p:cNvSpPr>
              <a:spLocks noChangeArrowheads="1"/>
            </p:cNvSpPr>
            <p:nvPr/>
          </p:nvSpPr>
          <p:spPr bwMode="auto">
            <a:xfrm>
              <a:off x="2698" y="2627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4172" name="Line 153"/>
            <p:cNvSpPr>
              <a:spLocks noChangeShapeType="1"/>
            </p:cNvSpPr>
            <p:nvPr/>
          </p:nvSpPr>
          <p:spPr bwMode="auto">
            <a:xfrm>
              <a:off x="3040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3" name="Rectangle 154"/>
            <p:cNvSpPr>
              <a:spLocks noChangeArrowheads="1"/>
            </p:cNvSpPr>
            <p:nvPr/>
          </p:nvSpPr>
          <p:spPr bwMode="auto">
            <a:xfrm>
              <a:off x="3009" y="2627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4174" name="Line 155"/>
            <p:cNvSpPr>
              <a:spLocks noChangeShapeType="1"/>
            </p:cNvSpPr>
            <p:nvPr/>
          </p:nvSpPr>
          <p:spPr bwMode="auto">
            <a:xfrm>
              <a:off x="3350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5" name="Rectangle 156"/>
            <p:cNvSpPr>
              <a:spLocks noChangeArrowheads="1"/>
            </p:cNvSpPr>
            <p:nvPr/>
          </p:nvSpPr>
          <p:spPr bwMode="auto">
            <a:xfrm>
              <a:off x="3320" y="2627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176" name="Line 157"/>
            <p:cNvSpPr>
              <a:spLocks noChangeShapeType="1"/>
            </p:cNvSpPr>
            <p:nvPr/>
          </p:nvSpPr>
          <p:spPr bwMode="auto">
            <a:xfrm>
              <a:off x="3661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7" name="Rectangle 158"/>
            <p:cNvSpPr>
              <a:spLocks noChangeArrowheads="1"/>
            </p:cNvSpPr>
            <p:nvPr/>
          </p:nvSpPr>
          <p:spPr bwMode="auto">
            <a:xfrm>
              <a:off x="3631" y="2627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178" name="Rectangle 159"/>
            <p:cNvSpPr>
              <a:spLocks noChangeArrowheads="1"/>
            </p:cNvSpPr>
            <p:nvPr/>
          </p:nvSpPr>
          <p:spPr bwMode="auto">
            <a:xfrm>
              <a:off x="3984" y="2627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179" name="Line 160"/>
            <p:cNvSpPr>
              <a:spLocks noChangeShapeType="1"/>
            </p:cNvSpPr>
            <p:nvPr/>
          </p:nvSpPr>
          <p:spPr bwMode="auto">
            <a:xfrm>
              <a:off x="4283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0" name="Rectangle 161"/>
            <p:cNvSpPr>
              <a:spLocks noChangeArrowheads="1"/>
            </p:cNvSpPr>
            <p:nvPr/>
          </p:nvSpPr>
          <p:spPr bwMode="auto">
            <a:xfrm>
              <a:off x="4286" y="2627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181" name="Line 162"/>
            <p:cNvSpPr>
              <a:spLocks noChangeShapeType="1"/>
            </p:cNvSpPr>
            <p:nvPr/>
          </p:nvSpPr>
          <p:spPr bwMode="auto">
            <a:xfrm>
              <a:off x="4594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2" name="Rectangle 163"/>
            <p:cNvSpPr>
              <a:spLocks noChangeArrowheads="1"/>
            </p:cNvSpPr>
            <p:nvPr/>
          </p:nvSpPr>
          <p:spPr bwMode="auto">
            <a:xfrm>
              <a:off x="4597" y="2627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183" name="Line 164"/>
            <p:cNvSpPr>
              <a:spLocks noChangeShapeType="1"/>
            </p:cNvSpPr>
            <p:nvPr/>
          </p:nvSpPr>
          <p:spPr bwMode="auto">
            <a:xfrm>
              <a:off x="4904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4" name="Rectangle 165"/>
            <p:cNvSpPr>
              <a:spLocks noChangeArrowheads="1"/>
            </p:cNvSpPr>
            <p:nvPr/>
          </p:nvSpPr>
          <p:spPr bwMode="auto">
            <a:xfrm>
              <a:off x="4907" y="2627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185" name="Line 166"/>
            <p:cNvSpPr>
              <a:spLocks noChangeShapeType="1"/>
            </p:cNvSpPr>
            <p:nvPr/>
          </p:nvSpPr>
          <p:spPr bwMode="auto">
            <a:xfrm>
              <a:off x="5215" y="2552"/>
              <a:ext cx="1" cy="7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6" name="Rectangle 167"/>
            <p:cNvSpPr>
              <a:spLocks noChangeArrowheads="1"/>
            </p:cNvSpPr>
            <p:nvPr/>
          </p:nvSpPr>
          <p:spPr bwMode="auto">
            <a:xfrm>
              <a:off x="5218" y="2627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187" name="Rectangle 168"/>
            <p:cNvSpPr>
              <a:spLocks noChangeArrowheads="1"/>
            </p:cNvSpPr>
            <p:nvPr/>
          </p:nvSpPr>
          <p:spPr bwMode="auto">
            <a:xfrm>
              <a:off x="3893" y="3831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4188" name="Line 169"/>
            <p:cNvSpPr>
              <a:spLocks noChangeShapeType="1"/>
            </p:cNvSpPr>
            <p:nvPr/>
          </p:nvSpPr>
          <p:spPr bwMode="auto">
            <a:xfrm>
              <a:off x="3957" y="3899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9" name="Rectangle 170"/>
            <p:cNvSpPr>
              <a:spLocks noChangeArrowheads="1"/>
            </p:cNvSpPr>
            <p:nvPr/>
          </p:nvSpPr>
          <p:spPr bwMode="auto">
            <a:xfrm>
              <a:off x="3893" y="3504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4190" name="Line 171"/>
            <p:cNvSpPr>
              <a:spLocks noChangeShapeType="1"/>
            </p:cNvSpPr>
            <p:nvPr/>
          </p:nvSpPr>
          <p:spPr bwMode="auto">
            <a:xfrm>
              <a:off x="3957" y="3572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1" name="Rectangle 172"/>
            <p:cNvSpPr>
              <a:spLocks noChangeArrowheads="1"/>
            </p:cNvSpPr>
            <p:nvPr/>
          </p:nvSpPr>
          <p:spPr bwMode="auto">
            <a:xfrm>
              <a:off x="3893" y="3178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192" name="Line 173"/>
            <p:cNvSpPr>
              <a:spLocks noChangeShapeType="1"/>
            </p:cNvSpPr>
            <p:nvPr/>
          </p:nvSpPr>
          <p:spPr bwMode="auto">
            <a:xfrm>
              <a:off x="3957" y="3246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3" name="Rectangle 174"/>
            <p:cNvSpPr>
              <a:spLocks noChangeArrowheads="1"/>
            </p:cNvSpPr>
            <p:nvPr/>
          </p:nvSpPr>
          <p:spPr bwMode="auto">
            <a:xfrm>
              <a:off x="3893" y="2851"/>
              <a:ext cx="9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194" name="Line 175"/>
            <p:cNvSpPr>
              <a:spLocks noChangeShapeType="1"/>
            </p:cNvSpPr>
            <p:nvPr/>
          </p:nvSpPr>
          <p:spPr bwMode="auto">
            <a:xfrm>
              <a:off x="3957" y="2919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5" name="Rectangle 176"/>
            <p:cNvSpPr>
              <a:spLocks noChangeArrowheads="1"/>
            </p:cNvSpPr>
            <p:nvPr/>
          </p:nvSpPr>
          <p:spPr bwMode="auto">
            <a:xfrm>
              <a:off x="3923" y="2192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196" name="Line 177"/>
            <p:cNvSpPr>
              <a:spLocks noChangeShapeType="1"/>
            </p:cNvSpPr>
            <p:nvPr/>
          </p:nvSpPr>
          <p:spPr bwMode="auto">
            <a:xfrm>
              <a:off x="3957" y="2260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7" name="Rectangle 178"/>
            <p:cNvSpPr>
              <a:spLocks noChangeArrowheads="1"/>
            </p:cNvSpPr>
            <p:nvPr/>
          </p:nvSpPr>
          <p:spPr bwMode="auto">
            <a:xfrm>
              <a:off x="3923" y="1865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198" name="Line 179"/>
            <p:cNvSpPr>
              <a:spLocks noChangeShapeType="1"/>
            </p:cNvSpPr>
            <p:nvPr/>
          </p:nvSpPr>
          <p:spPr bwMode="auto">
            <a:xfrm>
              <a:off x="3957" y="1933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9" name="Rectangle 180"/>
            <p:cNvSpPr>
              <a:spLocks noChangeArrowheads="1"/>
            </p:cNvSpPr>
            <p:nvPr/>
          </p:nvSpPr>
          <p:spPr bwMode="auto">
            <a:xfrm>
              <a:off x="3923" y="1539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200" name="Line 181"/>
            <p:cNvSpPr>
              <a:spLocks noChangeShapeType="1"/>
            </p:cNvSpPr>
            <p:nvPr/>
          </p:nvSpPr>
          <p:spPr bwMode="auto">
            <a:xfrm>
              <a:off x="3957" y="1607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1" name="Rectangle 182"/>
            <p:cNvSpPr>
              <a:spLocks noChangeArrowheads="1"/>
            </p:cNvSpPr>
            <p:nvPr/>
          </p:nvSpPr>
          <p:spPr bwMode="auto">
            <a:xfrm>
              <a:off x="3923" y="1212"/>
              <a:ext cx="61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202" name="Line 183"/>
            <p:cNvSpPr>
              <a:spLocks noChangeShapeType="1"/>
            </p:cNvSpPr>
            <p:nvPr/>
          </p:nvSpPr>
          <p:spPr bwMode="auto">
            <a:xfrm>
              <a:off x="3957" y="1280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3" name="Freeform 184"/>
            <p:cNvSpPr>
              <a:spLocks/>
            </p:cNvSpPr>
            <p:nvPr/>
          </p:nvSpPr>
          <p:spPr bwMode="auto">
            <a:xfrm>
              <a:off x="2418" y="1008"/>
              <a:ext cx="3111" cy="2184"/>
            </a:xfrm>
            <a:custGeom>
              <a:avLst/>
              <a:gdLst>
                <a:gd name="T0" fmla="*/ 149 w 1021"/>
                <a:gd name="T1" fmla="*/ 231 h 321"/>
                <a:gd name="T2" fmla="*/ 317 w 1021"/>
                <a:gd name="T3" fmla="*/ 510 h 321"/>
                <a:gd name="T4" fmla="*/ 481 w 1021"/>
                <a:gd name="T5" fmla="*/ 742 h 321"/>
                <a:gd name="T6" fmla="*/ 649 w 1021"/>
                <a:gd name="T7" fmla="*/ 1021 h 321"/>
                <a:gd name="T8" fmla="*/ 817 w 1021"/>
                <a:gd name="T9" fmla="*/ 1300 h 321"/>
                <a:gd name="T10" fmla="*/ 984 w 1021"/>
                <a:gd name="T11" fmla="*/ 1531 h 321"/>
                <a:gd name="T12" fmla="*/ 1152 w 1021"/>
                <a:gd name="T13" fmla="*/ 1803 h 321"/>
                <a:gd name="T14" fmla="*/ 1319 w 1021"/>
                <a:gd name="T15" fmla="*/ 2082 h 321"/>
                <a:gd name="T16" fmla="*/ 1487 w 1021"/>
                <a:gd name="T17" fmla="*/ 2313 h 321"/>
                <a:gd name="T18" fmla="*/ 1651 w 1021"/>
                <a:gd name="T19" fmla="*/ 2592 h 321"/>
                <a:gd name="T20" fmla="*/ 1819 w 1021"/>
                <a:gd name="T21" fmla="*/ 2871 h 321"/>
                <a:gd name="T22" fmla="*/ 1987 w 1021"/>
                <a:gd name="T23" fmla="*/ 3103 h 321"/>
                <a:gd name="T24" fmla="*/ 2154 w 1021"/>
                <a:gd name="T25" fmla="*/ 3381 h 321"/>
                <a:gd name="T26" fmla="*/ 2322 w 1021"/>
                <a:gd name="T27" fmla="*/ 3654 h 321"/>
                <a:gd name="T28" fmla="*/ 2489 w 1021"/>
                <a:gd name="T29" fmla="*/ 3892 h 321"/>
                <a:gd name="T30" fmla="*/ 2654 w 1021"/>
                <a:gd name="T31" fmla="*/ 4164 h 321"/>
                <a:gd name="T32" fmla="*/ 2822 w 1021"/>
                <a:gd name="T33" fmla="*/ 4443 h 321"/>
                <a:gd name="T34" fmla="*/ 2989 w 1021"/>
                <a:gd name="T35" fmla="*/ 4674 h 321"/>
                <a:gd name="T36" fmla="*/ 3157 w 1021"/>
                <a:gd name="T37" fmla="*/ 4953 h 321"/>
                <a:gd name="T38" fmla="*/ 3324 w 1021"/>
                <a:gd name="T39" fmla="*/ 5232 h 321"/>
                <a:gd name="T40" fmla="*/ 3492 w 1021"/>
                <a:gd name="T41" fmla="*/ 5463 h 321"/>
                <a:gd name="T42" fmla="*/ 3659 w 1021"/>
                <a:gd name="T43" fmla="*/ 5742 h 321"/>
                <a:gd name="T44" fmla="*/ 3824 w 1021"/>
                <a:gd name="T45" fmla="*/ 6015 h 321"/>
                <a:gd name="T46" fmla="*/ 3992 w 1021"/>
                <a:gd name="T47" fmla="*/ 6253 h 321"/>
                <a:gd name="T48" fmla="*/ 4159 w 1021"/>
                <a:gd name="T49" fmla="*/ 6525 h 321"/>
                <a:gd name="T50" fmla="*/ 4327 w 1021"/>
                <a:gd name="T51" fmla="*/ 6804 h 321"/>
                <a:gd name="T52" fmla="*/ 4494 w 1021"/>
                <a:gd name="T53" fmla="*/ 7035 h 321"/>
                <a:gd name="T54" fmla="*/ 4662 w 1021"/>
                <a:gd name="T55" fmla="*/ 7314 h 321"/>
                <a:gd name="T56" fmla="*/ 4826 w 1021"/>
                <a:gd name="T57" fmla="*/ 7545 h 321"/>
                <a:gd name="T58" fmla="*/ 4994 w 1021"/>
                <a:gd name="T59" fmla="*/ 7824 h 321"/>
                <a:gd name="T60" fmla="*/ 5162 w 1021"/>
                <a:gd name="T61" fmla="*/ 8103 h 321"/>
                <a:gd name="T62" fmla="*/ 5329 w 1021"/>
                <a:gd name="T63" fmla="*/ 8335 h 321"/>
                <a:gd name="T64" fmla="*/ 5497 w 1021"/>
                <a:gd name="T65" fmla="*/ 8607 h 321"/>
                <a:gd name="T66" fmla="*/ 5664 w 1021"/>
                <a:gd name="T67" fmla="*/ 8886 h 321"/>
                <a:gd name="T68" fmla="*/ 5832 w 1021"/>
                <a:gd name="T69" fmla="*/ 9117 h 321"/>
                <a:gd name="T70" fmla="*/ 5997 w 1021"/>
                <a:gd name="T71" fmla="*/ 9396 h 321"/>
                <a:gd name="T72" fmla="*/ 6164 w 1021"/>
                <a:gd name="T73" fmla="*/ 9675 h 321"/>
                <a:gd name="T74" fmla="*/ 6332 w 1021"/>
                <a:gd name="T75" fmla="*/ 9906 h 321"/>
                <a:gd name="T76" fmla="*/ 6499 w 1021"/>
                <a:gd name="T77" fmla="*/ 10185 h 321"/>
                <a:gd name="T78" fmla="*/ 6667 w 1021"/>
                <a:gd name="T79" fmla="*/ 10464 h 321"/>
                <a:gd name="T80" fmla="*/ 6834 w 1021"/>
                <a:gd name="T81" fmla="*/ 10695 h 321"/>
                <a:gd name="T82" fmla="*/ 6999 w 1021"/>
                <a:gd name="T83" fmla="*/ 10968 h 321"/>
                <a:gd name="T84" fmla="*/ 7167 w 1021"/>
                <a:gd name="T85" fmla="*/ 11247 h 321"/>
                <a:gd name="T86" fmla="*/ 7334 w 1021"/>
                <a:gd name="T87" fmla="*/ 11478 h 321"/>
                <a:gd name="T88" fmla="*/ 7502 w 1021"/>
                <a:gd name="T89" fmla="*/ 11757 h 321"/>
                <a:gd name="T90" fmla="*/ 7669 w 1021"/>
                <a:gd name="T91" fmla="*/ 12036 h 321"/>
                <a:gd name="T92" fmla="*/ 7837 w 1021"/>
                <a:gd name="T93" fmla="*/ 12267 h 321"/>
                <a:gd name="T94" fmla="*/ 8005 w 1021"/>
                <a:gd name="T95" fmla="*/ 12546 h 321"/>
                <a:gd name="T96" fmla="*/ 8169 w 1021"/>
                <a:gd name="T97" fmla="*/ 12825 h 321"/>
                <a:gd name="T98" fmla="*/ 8337 w 1021"/>
                <a:gd name="T99" fmla="*/ 13056 h 321"/>
                <a:gd name="T100" fmla="*/ 8504 w 1021"/>
                <a:gd name="T101" fmla="*/ 13329 h 321"/>
                <a:gd name="T102" fmla="*/ 8672 w 1021"/>
                <a:gd name="T103" fmla="*/ 13607 h 321"/>
                <a:gd name="T104" fmla="*/ 8839 w 1021"/>
                <a:gd name="T105" fmla="*/ 13839 h 321"/>
                <a:gd name="T106" fmla="*/ 9007 w 1021"/>
                <a:gd name="T107" fmla="*/ 14118 h 321"/>
                <a:gd name="T108" fmla="*/ 9172 w 1021"/>
                <a:gd name="T109" fmla="*/ 14397 h 321"/>
                <a:gd name="T110" fmla="*/ 9339 w 1021"/>
                <a:gd name="T111" fmla="*/ 14628 h 32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1"/>
                <a:gd name="T169" fmla="*/ 0 h 321"/>
                <a:gd name="T170" fmla="*/ 1021 w 1021"/>
                <a:gd name="T171" fmla="*/ 321 h 32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1" h="321">
                  <a:moveTo>
                    <a:pt x="0" y="0"/>
                  </a:moveTo>
                  <a:lnTo>
                    <a:pt x="2" y="1"/>
                  </a:lnTo>
                  <a:lnTo>
                    <a:pt x="4" y="1"/>
                  </a:lnTo>
                  <a:lnTo>
                    <a:pt x="6" y="2"/>
                  </a:lnTo>
                  <a:lnTo>
                    <a:pt x="8" y="3"/>
                  </a:lnTo>
                  <a:lnTo>
                    <a:pt x="10" y="3"/>
                  </a:lnTo>
                  <a:lnTo>
                    <a:pt x="12" y="4"/>
                  </a:lnTo>
                  <a:lnTo>
                    <a:pt x="14" y="4"/>
                  </a:lnTo>
                  <a:lnTo>
                    <a:pt x="16" y="5"/>
                  </a:lnTo>
                  <a:lnTo>
                    <a:pt x="18" y="6"/>
                  </a:lnTo>
                  <a:lnTo>
                    <a:pt x="20" y="6"/>
                  </a:lnTo>
                  <a:lnTo>
                    <a:pt x="22" y="7"/>
                  </a:lnTo>
                  <a:lnTo>
                    <a:pt x="24" y="8"/>
                  </a:lnTo>
                  <a:lnTo>
                    <a:pt x="26" y="8"/>
                  </a:lnTo>
                  <a:lnTo>
                    <a:pt x="28" y="9"/>
                  </a:lnTo>
                  <a:lnTo>
                    <a:pt x="30" y="9"/>
                  </a:lnTo>
                  <a:lnTo>
                    <a:pt x="32" y="10"/>
                  </a:lnTo>
                  <a:lnTo>
                    <a:pt x="34" y="11"/>
                  </a:lnTo>
                  <a:lnTo>
                    <a:pt x="36" y="11"/>
                  </a:lnTo>
                  <a:lnTo>
                    <a:pt x="38" y="12"/>
                  </a:lnTo>
                  <a:lnTo>
                    <a:pt x="40" y="13"/>
                  </a:lnTo>
                  <a:lnTo>
                    <a:pt x="42" y="13"/>
                  </a:lnTo>
                  <a:lnTo>
                    <a:pt x="44" y="14"/>
                  </a:lnTo>
                  <a:lnTo>
                    <a:pt x="46" y="14"/>
                  </a:lnTo>
                  <a:lnTo>
                    <a:pt x="48" y="15"/>
                  </a:lnTo>
                  <a:lnTo>
                    <a:pt x="50" y="16"/>
                  </a:lnTo>
                  <a:lnTo>
                    <a:pt x="52" y="16"/>
                  </a:lnTo>
                  <a:lnTo>
                    <a:pt x="54" y="17"/>
                  </a:lnTo>
                  <a:lnTo>
                    <a:pt x="56" y="18"/>
                  </a:lnTo>
                  <a:lnTo>
                    <a:pt x="58" y="18"/>
                  </a:lnTo>
                  <a:lnTo>
                    <a:pt x="60" y="19"/>
                  </a:lnTo>
                  <a:lnTo>
                    <a:pt x="62" y="20"/>
                  </a:lnTo>
                  <a:lnTo>
                    <a:pt x="64" y="20"/>
                  </a:lnTo>
                  <a:lnTo>
                    <a:pt x="66" y="21"/>
                  </a:lnTo>
                  <a:lnTo>
                    <a:pt x="68" y="21"/>
                  </a:lnTo>
                  <a:lnTo>
                    <a:pt x="70" y="22"/>
                  </a:lnTo>
                  <a:lnTo>
                    <a:pt x="72" y="23"/>
                  </a:lnTo>
                  <a:lnTo>
                    <a:pt x="74" y="23"/>
                  </a:lnTo>
                  <a:lnTo>
                    <a:pt x="76" y="24"/>
                  </a:lnTo>
                  <a:lnTo>
                    <a:pt x="78" y="25"/>
                  </a:lnTo>
                  <a:lnTo>
                    <a:pt x="80" y="25"/>
                  </a:lnTo>
                  <a:lnTo>
                    <a:pt x="82" y="26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88" y="28"/>
                  </a:lnTo>
                  <a:lnTo>
                    <a:pt x="90" y="28"/>
                  </a:lnTo>
                  <a:lnTo>
                    <a:pt x="92" y="29"/>
                  </a:lnTo>
                  <a:lnTo>
                    <a:pt x="94" y="30"/>
                  </a:lnTo>
                  <a:lnTo>
                    <a:pt x="96" y="30"/>
                  </a:lnTo>
                  <a:lnTo>
                    <a:pt x="98" y="31"/>
                  </a:lnTo>
                  <a:lnTo>
                    <a:pt x="100" y="31"/>
                  </a:lnTo>
                  <a:lnTo>
                    <a:pt x="102" y="32"/>
                  </a:lnTo>
                  <a:lnTo>
                    <a:pt x="104" y="33"/>
                  </a:lnTo>
                  <a:lnTo>
                    <a:pt x="106" y="33"/>
                  </a:lnTo>
                  <a:lnTo>
                    <a:pt x="108" y="34"/>
                  </a:lnTo>
                  <a:lnTo>
                    <a:pt x="110" y="35"/>
                  </a:lnTo>
                  <a:lnTo>
                    <a:pt x="112" y="35"/>
                  </a:lnTo>
                  <a:lnTo>
                    <a:pt x="114" y="36"/>
                  </a:lnTo>
                  <a:lnTo>
                    <a:pt x="116" y="36"/>
                  </a:lnTo>
                  <a:lnTo>
                    <a:pt x="118" y="37"/>
                  </a:lnTo>
                  <a:lnTo>
                    <a:pt x="120" y="38"/>
                  </a:lnTo>
                  <a:lnTo>
                    <a:pt x="122" y="38"/>
                  </a:lnTo>
                  <a:lnTo>
                    <a:pt x="124" y="39"/>
                  </a:lnTo>
                  <a:lnTo>
                    <a:pt x="126" y="40"/>
                  </a:lnTo>
                  <a:lnTo>
                    <a:pt x="128" y="40"/>
                  </a:lnTo>
                  <a:lnTo>
                    <a:pt x="130" y="41"/>
                  </a:lnTo>
                  <a:lnTo>
                    <a:pt x="132" y="42"/>
                  </a:lnTo>
                  <a:lnTo>
                    <a:pt x="134" y="42"/>
                  </a:lnTo>
                  <a:lnTo>
                    <a:pt x="136" y="43"/>
                  </a:lnTo>
                  <a:lnTo>
                    <a:pt x="138" y="43"/>
                  </a:lnTo>
                  <a:lnTo>
                    <a:pt x="140" y="44"/>
                  </a:lnTo>
                  <a:lnTo>
                    <a:pt x="142" y="45"/>
                  </a:lnTo>
                  <a:lnTo>
                    <a:pt x="144" y="45"/>
                  </a:lnTo>
                  <a:lnTo>
                    <a:pt x="146" y="46"/>
                  </a:lnTo>
                  <a:lnTo>
                    <a:pt x="148" y="47"/>
                  </a:lnTo>
                  <a:lnTo>
                    <a:pt x="150" y="47"/>
                  </a:lnTo>
                  <a:lnTo>
                    <a:pt x="152" y="48"/>
                  </a:lnTo>
                  <a:lnTo>
                    <a:pt x="154" y="48"/>
                  </a:lnTo>
                  <a:lnTo>
                    <a:pt x="156" y="49"/>
                  </a:lnTo>
                  <a:lnTo>
                    <a:pt x="158" y="50"/>
                  </a:lnTo>
                  <a:lnTo>
                    <a:pt x="160" y="50"/>
                  </a:lnTo>
                  <a:lnTo>
                    <a:pt x="162" y="51"/>
                  </a:lnTo>
                  <a:lnTo>
                    <a:pt x="164" y="52"/>
                  </a:lnTo>
                  <a:lnTo>
                    <a:pt x="166" y="52"/>
                  </a:lnTo>
                  <a:lnTo>
                    <a:pt x="168" y="53"/>
                  </a:lnTo>
                  <a:lnTo>
                    <a:pt x="170" y="53"/>
                  </a:lnTo>
                  <a:lnTo>
                    <a:pt x="172" y="54"/>
                  </a:lnTo>
                  <a:lnTo>
                    <a:pt x="174" y="55"/>
                  </a:lnTo>
                  <a:lnTo>
                    <a:pt x="176" y="55"/>
                  </a:lnTo>
                  <a:lnTo>
                    <a:pt x="178" y="56"/>
                  </a:lnTo>
                  <a:lnTo>
                    <a:pt x="180" y="57"/>
                  </a:lnTo>
                  <a:lnTo>
                    <a:pt x="182" y="57"/>
                  </a:lnTo>
                  <a:lnTo>
                    <a:pt x="184" y="58"/>
                  </a:lnTo>
                  <a:lnTo>
                    <a:pt x="186" y="58"/>
                  </a:lnTo>
                  <a:lnTo>
                    <a:pt x="188" y="59"/>
                  </a:lnTo>
                  <a:lnTo>
                    <a:pt x="190" y="60"/>
                  </a:lnTo>
                  <a:lnTo>
                    <a:pt x="192" y="60"/>
                  </a:lnTo>
                  <a:lnTo>
                    <a:pt x="194" y="61"/>
                  </a:lnTo>
                  <a:lnTo>
                    <a:pt x="196" y="62"/>
                  </a:lnTo>
                  <a:lnTo>
                    <a:pt x="198" y="62"/>
                  </a:lnTo>
                  <a:lnTo>
                    <a:pt x="200" y="63"/>
                  </a:lnTo>
                  <a:lnTo>
                    <a:pt x="202" y="64"/>
                  </a:lnTo>
                  <a:lnTo>
                    <a:pt x="204" y="64"/>
                  </a:lnTo>
                  <a:lnTo>
                    <a:pt x="206" y="65"/>
                  </a:lnTo>
                  <a:lnTo>
                    <a:pt x="208" y="65"/>
                  </a:lnTo>
                  <a:lnTo>
                    <a:pt x="210" y="66"/>
                  </a:lnTo>
                  <a:lnTo>
                    <a:pt x="212" y="67"/>
                  </a:lnTo>
                  <a:lnTo>
                    <a:pt x="214" y="67"/>
                  </a:lnTo>
                  <a:lnTo>
                    <a:pt x="216" y="68"/>
                  </a:lnTo>
                  <a:lnTo>
                    <a:pt x="218" y="69"/>
                  </a:lnTo>
                  <a:lnTo>
                    <a:pt x="220" y="69"/>
                  </a:lnTo>
                  <a:lnTo>
                    <a:pt x="222" y="70"/>
                  </a:lnTo>
                  <a:lnTo>
                    <a:pt x="224" y="70"/>
                  </a:lnTo>
                  <a:lnTo>
                    <a:pt x="226" y="71"/>
                  </a:lnTo>
                  <a:lnTo>
                    <a:pt x="228" y="72"/>
                  </a:lnTo>
                  <a:lnTo>
                    <a:pt x="230" y="72"/>
                  </a:lnTo>
                  <a:lnTo>
                    <a:pt x="232" y="73"/>
                  </a:lnTo>
                  <a:lnTo>
                    <a:pt x="234" y="74"/>
                  </a:lnTo>
                  <a:lnTo>
                    <a:pt x="236" y="74"/>
                  </a:lnTo>
                  <a:lnTo>
                    <a:pt x="238" y="75"/>
                  </a:lnTo>
                  <a:lnTo>
                    <a:pt x="240" y="75"/>
                  </a:lnTo>
                  <a:lnTo>
                    <a:pt x="242" y="76"/>
                  </a:lnTo>
                  <a:lnTo>
                    <a:pt x="244" y="77"/>
                  </a:lnTo>
                  <a:lnTo>
                    <a:pt x="246" y="77"/>
                  </a:lnTo>
                  <a:lnTo>
                    <a:pt x="248" y="78"/>
                  </a:lnTo>
                  <a:lnTo>
                    <a:pt x="250" y="79"/>
                  </a:lnTo>
                  <a:lnTo>
                    <a:pt x="252" y="79"/>
                  </a:lnTo>
                  <a:lnTo>
                    <a:pt x="254" y="80"/>
                  </a:lnTo>
                  <a:lnTo>
                    <a:pt x="256" y="80"/>
                  </a:lnTo>
                  <a:lnTo>
                    <a:pt x="258" y="81"/>
                  </a:lnTo>
                  <a:lnTo>
                    <a:pt x="260" y="82"/>
                  </a:lnTo>
                  <a:lnTo>
                    <a:pt x="262" y="82"/>
                  </a:lnTo>
                  <a:lnTo>
                    <a:pt x="264" y="83"/>
                  </a:lnTo>
                  <a:lnTo>
                    <a:pt x="266" y="84"/>
                  </a:lnTo>
                  <a:lnTo>
                    <a:pt x="268" y="84"/>
                  </a:lnTo>
                  <a:lnTo>
                    <a:pt x="270" y="85"/>
                  </a:lnTo>
                  <a:lnTo>
                    <a:pt x="272" y="86"/>
                  </a:lnTo>
                  <a:lnTo>
                    <a:pt x="274" y="86"/>
                  </a:lnTo>
                  <a:lnTo>
                    <a:pt x="276" y="87"/>
                  </a:lnTo>
                  <a:lnTo>
                    <a:pt x="278" y="87"/>
                  </a:lnTo>
                  <a:lnTo>
                    <a:pt x="280" y="88"/>
                  </a:lnTo>
                  <a:lnTo>
                    <a:pt x="282" y="89"/>
                  </a:lnTo>
                  <a:lnTo>
                    <a:pt x="284" y="89"/>
                  </a:lnTo>
                  <a:lnTo>
                    <a:pt x="286" y="90"/>
                  </a:lnTo>
                  <a:lnTo>
                    <a:pt x="288" y="91"/>
                  </a:lnTo>
                  <a:lnTo>
                    <a:pt x="290" y="91"/>
                  </a:lnTo>
                  <a:lnTo>
                    <a:pt x="292" y="92"/>
                  </a:lnTo>
                  <a:lnTo>
                    <a:pt x="294" y="92"/>
                  </a:lnTo>
                  <a:lnTo>
                    <a:pt x="296" y="93"/>
                  </a:lnTo>
                  <a:lnTo>
                    <a:pt x="298" y="94"/>
                  </a:lnTo>
                  <a:lnTo>
                    <a:pt x="300" y="94"/>
                  </a:lnTo>
                  <a:lnTo>
                    <a:pt x="302" y="95"/>
                  </a:lnTo>
                  <a:lnTo>
                    <a:pt x="304" y="96"/>
                  </a:lnTo>
                  <a:lnTo>
                    <a:pt x="306" y="96"/>
                  </a:lnTo>
                  <a:lnTo>
                    <a:pt x="308" y="97"/>
                  </a:lnTo>
                  <a:lnTo>
                    <a:pt x="310" y="97"/>
                  </a:lnTo>
                  <a:lnTo>
                    <a:pt x="312" y="98"/>
                  </a:lnTo>
                  <a:lnTo>
                    <a:pt x="314" y="99"/>
                  </a:lnTo>
                  <a:lnTo>
                    <a:pt x="316" y="99"/>
                  </a:lnTo>
                  <a:lnTo>
                    <a:pt x="318" y="100"/>
                  </a:lnTo>
                  <a:lnTo>
                    <a:pt x="320" y="101"/>
                  </a:lnTo>
                  <a:lnTo>
                    <a:pt x="322" y="101"/>
                  </a:lnTo>
                  <a:lnTo>
                    <a:pt x="324" y="102"/>
                  </a:lnTo>
                  <a:lnTo>
                    <a:pt x="326" y="103"/>
                  </a:lnTo>
                  <a:lnTo>
                    <a:pt x="328" y="103"/>
                  </a:lnTo>
                  <a:lnTo>
                    <a:pt x="330" y="104"/>
                  </a:lnTo>
                  <a:lnTo>
                    <a:pt x="332" y="104"/>
                  </a:lnTo>
                  <a:lnTo>
                    <a:pt x="334" y="105"/>
                  </a:lnTo>
                  <a:lnTo>
                    <a:pt x="336" y="106"/>
                  </a:lnTo>
                  <a:lnTo>
                    <a:pt x="338" y="106"/>
                  </a:lnTo>
                  <a:lnTo>
                    <a:pt x="340" y="107"/>
                  </a:lnTo>
                  <a:lnTo>
                    <a:pt x="342" y="108"/>
                  </a:lnTo>
                  <a:lnTo>
                    <a:pt x="344" y="108"/>
                  </a:lnTo>
                  <a:lnTo>
                    <a:pt x="346" y="109"/>
                  </a:lnTo>
                  <a:lnTo>
                    <a:pt x="348" y="109"/>
                  </a:lnTo>
                  <a:lnTo>
                    <a:pt x="350" y="110"/>
                  </a:lnTo>
                  <a:lnTo>
                    <a:pt x="352" y="111"/>
                  </a:lnTo>
                  <a:lnTo>
                    <a:pt x="354" y="111"/>
                  </a:lnTo>
                  <a:lnTo>
                    <a:pt x="356" y="112"/>
                  </a:lnTo>
                  <a:lnTo>
                    <a:pt x="358" y="113"/>
                  </a:lnTo>
                  <a:lnTo>
                    <a:pt x="360" y="113"/>
                  </a:lnTo>
                  <a:lnTo>
                    <a:pt x="362" y="114"/>
                  </a:lnTo>
                  <a:lnTo>
                    <a:pt x="364" y="114"/>
                  </a:lnTo>
                  <a:lnTo>
                    <a:pt x="366" y="115"/>
                  </a:lnTo>
                  <a:lnTo>
                    <a:pt x="368" y="116"/>
                  </a:lnTo>
                  <a:lnTo>
                    <a:pt x="370" y="116"/>
                  </a:lnTo>
                  <a:lnTo>
                    <a:pt x="372" y="117"/>
                  </a:lnTo>
                  <a:lnTo>
                    <a:pt x="374" y="118"/>
                  </a:lnTo>
                  <a:lnTo>
                    <a:pt x="376" y="118"/>
                  </a:lnTo>
                  <a:lnTo>
                    <a:pt x="378" y="119"/>
                  </a:lnTo>
                  <a:lnTo>
                    <a:pt x="380" y="119"/>
                  </a:lnTo>
                  <a:lnTo>
                    <a:pt x="382" y="120"/>
                  </a:lnTo>
                  <a:lnTo>
                    <a:pt x="384" y="121"/>
                  </a:lnTo>
                  <a:lnTo>
                    <a:pt x="386" y="121"/>
                  </a:lnTo>
                  <a:lnTo>
                    <a:pt x="388" y="122"/>
                  </a:lnTo>
                  <a:lnTo>
                    <a:pt x="390" y="123"/>
                  </a:lnTo>
                  <a:lnTo>
                    <a:pt x="392" y="123"/>
                  </a:lnTo>
                  <a:lnTo>
                    <a:pt x="394" y="124"/>
                  </a:lnTo>
                  <a:lnTo>
                    <a:pt x="396" y="125"/>
                  </a:lnTo>
                  <a:lnTo>
                    <a:pt x="398" y="125"/>
                  </a:lnTo>
                  <a:lnTo>
                    <a:pt x="400" y="126"/>
                  </a:lnTo>
                  <a:lnTo>
                    <a:pt x="402" y="126"/>
                  </a:lnTo>
                  <a:lnTo>
                    <a:pt x="404" y="127"/>
                  </a:lnTo>
                  <a:lnTo>
                    <a:pt x="406" y="128"/>
                  </a:lnTo>
                  <a:lnTo>
                    <a:pt x="408" y="128"/>
                  </a:lnTo>
                  <a:lnTo>
                    <a:pt x="410" y="129"/>
                  </a:lnTo>
                  <a:lnTo>
                    <a:pt x="412" y="130"/>
                  </a:lnTo>
                  <a:lnTo>
                    <a:pt x="414" y="130"/>
                  </a:lnTo>
                  <a:lnTo>
                    <a:pt x="416" y="131"/>
                  </a:lnTo>
                  <a:lnTo>
                    <a:pt x="418" y="131"/>
                  </a:lnTo>
                  <a:lnTo>
                    <a:pt x="420" y="132"/>
                  </a:lnTo>
                  <a:lnTo>
                    <a:pt x="422" y="133"/>
                  </a:lnTo>
                  <a:lnTo>
                    <a:pt x="424" y="133"/>
                  </a:lnTo>
                  <a:lnTo>
                    <a:pt x="426" y="134"/>
                  </a:lnTo>
                  <a:lnTo>
                    <a:pt x="428" y="135"/>
                  </a:lnTo>
                  <a:lnTo>
                    <a:pt x="430" y="135"/>
                  </a:lnTo>
                  <a:lnTo>
                    <a:pt x="432" y="136"/>
                  </a:lnTo>
                  <a:lnTo>
                    <a:pt x="434" y="136"/>
                  </a:lnTo>
                  <a:lnTo>
                    <a:pt x="436" y="137"/>
                  </a:lnTo>
                  <a:lnTo>
                    <a:pt x="438" y="138"/>
                  </a:lnTo>
                  <a:lnTo>
                    <a:pt x="440" y="138"/>
                  </a:lnTo>
                  <a:lnTo>
                    <a:pt x="442" y="139"/>
                  </a:lnTo>
                  <a:lnTo>
                    <a:pt x="444" y="140"/>
                  </a:lnTo>
                  <a:lnTo>
                    <a:pt x="446" y="140"/>
                  </a:lnTo>
                  <a:lnTo>
                    <a:pt x="448" y="141"/>
                  </a:lnTo>
                  <a:lnTo>
                    <a:pt x="450" y="141"/>
                  </a:lnTo>
                  <a:lnTo>
                    <a:pt x="452" y="142"/>
                  </a:lnTo>
                  <a:lnTo>
                    <a:pt x="454" y="143"/>
                  </a:lnTo>
                  <a:lnTo>
                    <a:pt x="456" y="143"/>
                  </a:lnTo>
                  <a:lnTo>
                    <a:pt x="458" y="144"/>
                  </a:lnTo>
                  <a:lnTo>
                    <a:pt x="460" y="145"/>
                  </a:lnTo>
                  <a:lnTo>
                    <a:pt x="462" y="145"/>
                  </a:lnTo>
                  <a:lnTo>
                    <a:pt x="464" y="146"/>
                  </a:lnTo>
                  <a:lnTo>
                    <a:pt x="466" y="147"/>
                  </a:lnTo>
                  <a:lnTo>
                    <a:pt x="468" y="147"/>
                  </a:lnTo>
                  <a:lnTo>
                    <a:pt x="470" y="148"/>
                  </a:lnTo>
                  <a:lnTo>
                    <a:pt x="472" y="148"/>
                  </a:lnTo>
                  <a:lnTo>
                    <a:pt x="474" y="149"/>
                  </a:lnTo>
                  <a:lnTo>
                    <a:pt x="476" y="150"/>
                  </a:lnTo>
                  <a:lnTo>
                    <a:pt x="478" y="150"/>
                  </a:lnTo>
                  <a:lnTo>
                    <a:pt x="480" y="151"/>
                  </a:lnTo>
                  <a:lnTo>
                    <a:pt x="482" y="152"/>
                  </a:lnTo>
                  <a:lnTo>
                    <a:pt x="484" y="152"/>
                  </a:lnTo>
                  <a:lnTo>
                    <a:pt x="486" y="153"/>
                  </a:lnTo>
                  <a:lnTo>
                    <a:pt x="488" y="153"/>
                  </a:lnTo>
                  <a:lnTo>
                    <a:pt x="490" y="154"/>
                  </a:lnTo>
                  <a:lnTo>
                    <a:pt x="492" y="155"/>
                  </a:lnTo>
                  <a:lnTo>
                    <a:pt x="494" y="155"/>
                  </a:lnTo>
                  <a:lnTo>
                    <a:pt x="496" y="156"/>
                  </a:lnTo>
                  <a:lnTo>
                    <a:pt x="498" y="157"/>
                  </a:lnTo>
                  <a:lnTo>
                    <a:pt x="500" y="157"/>
                  </a:lnTo>
                  <a:lnTo>
                    <a:pt x="502" y="158"/>
                  </a:lnTo>
                  <a:lnTo>
                    <a:pt x="504" y="158"/>
                  </a:lnTo>
                  <a:lnTo>
                    <a:pt x="506" y="159"/>
                  </a:lnTo>
                  <a:lnTo>
                    <a:pt x="508" y="160"/>
                  </a:lnTo>
                  <a:lnTo>
                    <a:pt x="510" y="160"/>
                  </a:lnTo>
                  <a:lnTo>
                    <a:pt x="512" y="161"/>
                  </a:lnTo>
                  <a:lnTo>
                    <a:pt x="514" y="162"/>
                  </a:lnTo>
                  <a:lnTo>
                    <a:pt x="516" y="162"/>
                  </a:lnTo>
                  <a:lnTo>
                    <a:pt x="518" y="163"/>
                  </a:lnTo>
                  <a:lnTo>
                    <a:pt x="520" y="163"/>
                  </a:lnTo>
                  <a:lnTo>
                    <a:pt x="522" y="164"/>
                  </a:lnTo>
                  <a:lnTo>
                    <a:pt x="524" y="165"/>
                  </a:lnTo>
                  <a:lnTo>
                    <a:pt x="526" y="165"/>
                  </a:lnTo>
                  <a:lnTo>
                    <a:pt x="528" y="166"/>
                  </a:lnTo>
                  <a:lnTo>
                    <a:pt x="530" y="167"/>
                  </a:lnTo>
                  <a:lnTo>
                    <a:pt x="532" y="167"/>
                  </a:lnTo>
                  <a:lnTo>
                    <a:pt x="534" y="168"/>
                  </a:lnTo>
                  <a:lnTo>
                    <a:pt x="536" y="169"/>
                  </a:lnTo>
                  <a:lnTo>
                    <a:pt x="538" y="169"/>
                  </a:lnTo>
                  <a:lnTo>
                    <a:pt x="540" y="170"/>
                  </a:lnTo>
                  <a:lnTo>
                    <a:pt x="542" y="170"/>
                  </a:lnTo>
                  <a:lnTo>
                    <a:pt x="544" y="171"/>
                  </a:lnTo>
                  <a:lnTo>
                    <a:pt x="546" y="172"/>
                  </a:lnTo>
                  <a:lnTo>
                    <a:pt x="548" y="172"/>
                  </a:lnTo>
                  <a:lnTo>
                    <a:pt x="550" y="173"/>
                  </a:lnTo>
                  <a:lnTo>
                    <a:pt x="552" y="174"/>
                  </a:lnTo>
                  <a:lnTo>
                    <a:pt x="554" y="174"/>
                  </a:lnTo>
                  <a:lnTo>
                    <a:pt x="556" y="175"/>
                  </a:lnTo>
                  <a:lnTo>
                    <a:pt x="558" y="175"/>
                  </a:lnTo>
                  <a:lnTo>
                    <a:pt x="560" y="176"/>
                  </a:lnTo>
                  <a:lnTo>
                    <a:pt x="562" y="177"/>
                  </a:lnTo>
                  <a:lnTo>
                    <a:pt x="564" y="177"/>
                  </a:lnTo>
                  <a:lnTo>
                    <a:pt x="566" y="178"/>
                  </a:lnTo>
                  <a:lnTo>
                    <a:pt x="568" y="179"/>
                  </a:lnTo>
                  <a:lnTo>
                    <a:pt x="570" y="179"/>
                  </a:lnTo>
                  <a:lnTo>
                    <a:pt x="572" y="180"/>
                  </a:lnTo>
                  <a:lnTo>
                    <a:pt x="574" y="180"/>
                  </a:lnTo>
                  <a:lnTo>
                    <a:pt x="576" y="181"/>
                  </a:lnTo>
                  <a:lnTo>
                    <a:pt x="578" y="182"/>
                  </a:lnTo>
                  <a:lnTo>
                    <a:pt x="580" y="182"/>
                  </a:lnTo>
                  <a:lnTo>
                    <a:pt x="582" y="183"/>
                  </a:lnTo>
                  <a:lnTo>
                    <a:pt x="584" y="184"/>
                  </a:lnTo>
                  <a:lnTo>
                    <a:pt x="586" y="184"/>
                  </a:lnTo>
                  <a:lnTo>
                    <a:pt x="588" y="185"/>
                  </a:lnTo>
                  <a:lnTo>
                    <a:pt x="590" y="186"/>
                  </a:lnTo>
                  <a:lnTo>
                    <a:pt x="592" y="186"/>
                  </a:lnTo>
                  <a:lnTo>
                    <a:pt x="594" y="187"/>
                  </a:lnTo>
                  <a:lnTo>
                    <a:pt x="596" y="187"/>
                  </a:lnTo>
                  <a:lnTo>
                    <a:pt x="598" y="188"/>
                  </a:lnTo>
                  <a:lnTo>
                    <a:pt x="600" y="189"/>
                  </a:lnTo>
                  <a:lnTo>
                    <a:pt x="602" y="189"/>
                  </a:lnTo>
                  <a:lnTo>
                    <a:pt x="604" y="190"/>
                  </a:lnTo>
                  <a:lnTo>
                    <a:pt x="606" y="191"/>
                  </a:lnTo>
                  <a:lnTo>
                    <a:pt x="608" y="191"/>
                  </a:lnTo>
                  <a:lnTo>
                    <a:pt x="610" y="192"/>
                  </a:lnTo>
                  <a:lnTo>
                    <a:pt x="612" y="192"/>
                  </a:lnTo>
                  <a:lnTo>
                    <a:pt x="614" y="193"/>
                  </a:lnTo>
                  <a:lnTo>
                    <a:pt x="616" y="194"/>
                  </a:lnTo>
                  <a:lnTo>
                    <a:pt x="618" y="194"/>
                  </a:lnTo>
                  <a:lnTo>
                    <a:pt x="620" y="195"/>
                  </a:lnTo>
                  <a:lnTo>
                    <a:pt x="622" y="196"/>
                  </a:lnTo>
                  <a:lnTo>
                    <a:pt x="624" y="196"/>
                  </a:lnTo>
                  <a:lnTo>
                    <a:pt x="626" y="197"/>
                  </a:lnTo>
                  <a:lnTo>
                    <a:pt x="628" y="197"/>
                  </a:lnTo>
                  <a:lnTo>
                    <a:pt x="630" y="198"/>
                  </a:lnTo>
                  <a:lnTo>
                    <a:pt x="632" y="199"/>
                  </a:lnTo>
                  <a:lnTo>
                    <a:pt x="634" y="199"/>
                  </a:lnTo>
                  <a:lnTo>
                    <a:pt x="636" y="200"/>
                  </a:lnTo>
                  <a:lnTo>
                    <a:pt x="638" y="201"/>
                  </a:lnTo>
                  <a:lnTo>
                    <a:pt x="640" y="201"/>
                  </a:lnTo>
                  <a:lnTo>
                    <a:pt x="642" y="202"/>
                  </a:lnTo>
                  <a:lnTo>
                    <a:pt x="644" y="202"/>
                  </a:lnTo>
                  <a:lnTo>
                    <a:pt x="646" y="203"/>
                  </a:lnTo>
                  <a:lnTo>
                    <a:pt x="648" y="204"/>
                  </a:lnTo>
                  <a:lnTo>
                    <a:pt x="650" y="204"/>
                  </a:lnTo>
                  <a:lnTo>
                    <a:pt x="652" y="205"/>
                  </a:lnTo>
                  <a:lnTo>
                    <a:pt x="654" y="206"/>
                  </a:lnTo>
                  <a:lnTo>
                    <a:pt x="656" y="206"/>
                  </a:lnTo>
                  <a:lnTo>
                    <a:pt x="658" y="207"/>
                  </a:lnTo>
                  <a:lnTo>
                    <a:pt x="660" y="208"/>
                  </a:lnTo>
                  <a:lnTo>
                    <a:pt x="662" y="208"/>
                  </a:lnTo>
                  <a:lnTo>
                    <a:pt x="664" y="209"/>
                  </a:lnTo>
                  <a:lnTo>
                    <a:pt x="666" y="209"/>
                  </a:lnTo>
                  <a:lnTo>
                    <a:pt x="668" y="210"/>
                  </a:lnTo>
                  <a:lnTo>
                    <a:pt x="670" y="211"/>
                  </a:lnTo>
                  <a:lnTo>
                    <a:pt x="672" y="211"/>
                  </a:lnTo>
                  <a:lnTo>
                    <a:pt x="674" y="212"/>
                  </a:lnTo>
                  <a:lnTo>
                    <a:pt x="676" y="213"/>
                  </a:lnTo>
                  <a:lnTo>
                    <a:pt x="678" y="213"/>
                  </a:lnTo>
                  <a:lnTo>
                    <a:pt x="680" y="214"/>
                  </a:lnTo>
                  <a:lnTo>
                    <a:pt x="682" y="214"/>
                  </a:lnTo>
                  <a:lnTo>
                    <a:pt x="684" y="215"/>
                  </a:lnTo>
                  <a:lnTo>
                    <a:pt x="686" y="216"/>
                  </a:lnTo>
                  <a:lnTo>
                    <a:pt x="688" y="216"/>
                  </a:lnTo>
                  <a:lnTo>
                    <a:pt x="690" y="217"/>
                  </a:lnTo>
                  <a:lnTo>
                    <a:pt x="692" y="218"/>
                  </a:lnTo>
                  <a:lnTo>
                    <a:pt x="694" y="218"/>
                  </a:lnTo>
                  <a:lnTo>
                    <a:pt x="696" y="219"/>
                  </a:lnTo>
                  <a:lnTo>
                    <a:pt x="698" y="219"/>
                  </a:lnTo>
                  <a:lnTo>
                    <a:pt x="700" y="220"/>
                  </a:lnTo>
                  <a:lnTo>
                    <a:pt x="702" y="221"/>
                  </a:lnTo>
                  <a:lnTo>
                    <a:pt x="704" y="221"/>
                  </a:lnTo>
                  <a:lnTo>
                    <a:pt x="706" y="222"/>
                  </a:lnTo>
                  <a:lnTo>
                    <a:pt x="708" y="223"/>
                  </a:lnTo>
                  <a:lnTo>
                    <a:pt x="710" y="223"/>
                  </a:lnTo>
                  <a:lnTo>
                    <a:pt x="712" y="224"/>
                  </a:lnTo>
                  <a:lnTo>
                    <a:pt x="714" y="224"/>
                  </a:lnTo>
                  <a:lnTo>
                    <a:pt x="716" y="225"/>
                  </a:lnTo>
                  <a:lnTo>
                    <a:pt x="718" y="226"/>
                  </a:lnTo>
                  <a:lnTo>
                    <a:pt x="720" y="226"/>
                  </a:lnTo>
                  <a:lnTo>
                    <a:pt x="722" y="227"/>
                  </a:lnTo>
                  <a:lnTo>
                    <a:pt x="724" y="228"/>
                  </a:lnTo>
                  <a:lnTo>
                    <a:pt x="726" y="228"/>
                  </a:lnTo>
                  <a:lnTo>
                    <a:pt x="728" y="229"/>
                  </a:lnTo>
                  <a:lnTo>
                    <a:pt x="730" y="230"/>
                  </a:lnTo>
                  <a:lnTo>
                    <a:pt x="732" y="230"/>
                  </a:lnTo>
                  <a:lnTo>
                    <a:pt x="734" y="231"/>
                  </a:lnTo>
                  <a:lnTo>
                    <a:pt x="736" y="231"/>
                  </a:lnTo>
                  <a:lnTo>
                    <a:pt x="738" y="232"/>
                  </a:lnTo>
                  <a:lnTo>
                    <a:pt x="740" y="233"/>
                  </a:lnTo>
                  <a:lnTo>
                    <a:pt x="742" y="233"/>
                  </a:lnTo>
                  <a:lnTo>
                    <a:pt x="744" y="234"/>
                  </a:lnTo>
                  <a:lnTo>
                    <a:pt x="746" y="235"/>
                  </a:lnTo>
                  <a:lnTo>
                    <a:pt x="748" y="235"/>
                  </a:lnTo>
                  <a:lnTo>
                    <a:pt x="750" y="236"/>
                  </a:lnTo>
                  <a:lnTo>
                    <a:pt x="752" y="236"/>
                  </a:lnTo>
                  <a:lnTo>
                    <a:pt x="754" y="237"/>
                  </a:lnTo>
                  <a:lnTo>
                    <a:pt x="756" y="238"/>
                  </a:lnTo>
                  <a:lnTo>
                    <a:pt x="758" y="238"/>
                  </a:lnTo>
                  <a:lnTo>
                    <a:pt x="760" y="239"/>
                  </a:lnTo>
                  <a:lnTo>
                    <a:pt x="762" y="240"/>
                  </a:lnTo>
                  <a:lnTo>
                    <a:pt x="764" y="240"/>
                  </a:lnTo>
                  <a:lnTo>
                    <a:pt x="766" y="241"/>
                  </a:lnTo>
                  <a:lnTo>
                    <a:pt x="768" y="241"/>
                  </a:lnTo>
                  <a:lnTo>
                    <a:pt x="770" y="242"/>
                  </a:lnTo>
                  <a:lnTo>
                    <a:pt x="772" y="243"/>
                  </a:lnTo>
                  <a:lnTo>
                    <a:pt x="774" y="243"/>
                  </a:lnTo>
                  <a:lnTo>
                    <a:pt x="776" y="244"/>
                  </a:lnTo>
                  <a:lnTo>
                    <a:pt x="778" y="245"/>
                  </a:lnTo>
                  <a:lnTo>
                    <a:pt x="780" y="245"/>
                  </a:lnTo>
                  <a:lnTo>
                    <a:pt x="782" y="246"/>
                  </a:lnTo>
                  <a:lnTo>
                    <a:pt x="784" y="246"/>
                  </a:lnTo>
                  <a:lnTo>
                    <a:pt x="786" y="247"/>
                  </a:lnTo>
                  <a:lnTo>
                    <a:pt x="788" y="248"/>
                  </a:lnTo>
                  <a:lnTo>
                    <a:pt x="790" y="248"/>
                  </a:lnTo>
                  <a:lnTo>
                    <a:pt x="792" y="249"/>
                  </a:lnTo>
                  <a:lnTo>
                    <a:pt x="794" y="250"/>
                  </a:lnTo>
                  <a:lnTo>
                    <a:pt x="796" y="250"/>
                  </a:lnTo>
                  <a:lnTo>
                    <a:pt x="798" y="251"/>
                  </a:lnTo>
                  <a:lnTo>
                    <a:pt x="800" y="252"/>
                  </a:lnTo>
                  <a:lnTo>
                    <a:pt x="802" y="252"/>
                  </a:lnTo>
                  <a:lnTo>
                    <a:pt x="804" y="253"/>
                  </a:lnTo>
                  <a:lnTo>
                    <a:pt x="806" y="253"/>
                  </a:lnTo>
                  <a:lnTo>
                    <a:pt x="808" y="254"/>
                  </a:lnTo>
                  <a:lnTo>
                    <a:pt x="810" y="255"/>
                  </a:lnTo>
                  <a:lnTo>
                    <a:pt x="812" y="255"/>
                  </a:lnTo>
                  <a:lnTo>
                    <a:pt x="814" y="256"/>
                  </a:lnTo>
                  <a:lnTo>
                    <a:pt x="816" y="257"/>
                  </a:lnTo>
                  <a:lnTo>
                    <a:pt x="818" y="257"/>
                  </a:lnTo>
                  <a:lnTo>
                    <a:pt x="820" y="258"/>
                  </a:lnTo>
                  <a:lnTo>
                    <a:pt x="822" y="258"/>
                  </a:lnTo>
                  <a:lnTo>
                    <a:pt x="824" y="259"/>
                  </a:lnTo>
                  <a:lnTo>
                    <a:pt x="826" y="260"/>
                  </a:lnTo>
                  <a:lnTo>
                    <a:pt x="828" y="260"/>
                  </a:lnTo>
                  <a:lnTo>
                    <a:pt x="830" y="261"/>
                  </a:lnTo>
                  <a:lnTo>
                    <a:pt x="832" y="262"/>
                  </a:lnTo>
                  <a:lnTo>
                    <a:pt x="834" y="262"/>
                  </a:lnTo>
                  <a:lnTo>
                    <a:pt x="836" y="263"/>
                  </a:lnTo>
                  <a:lnTo>
                    <a:pt x="838" y="263"/>
                  </a:lnTo>
                  <a:lnTo>
                    <a:pt x="840" y="264"/>
                  </a:lnTo>
                  <a:lnTo>
                    <a:pt x="842" y="265"/>
                  </a:lnTo>
                  <a:lnTo>
                    <a:pt x="844" y="265"/>
                  </a:lnTo>
                  <a:lnTo>
                    <a:pt x="846" y="266"/>
                  </a:lnTo>
                  <a:lnTo>
                    <a:pt x="848" y="267"/>
                  </a:lnTo>
                  <a:lnTo>
                    <a:pt x="850" y="267"/>
                  </a:lnTo>
                  <a:lnTo>
                    <a:pt x="852" y="268"/>
                  </a:lnTo>
                  <a:lnTo>
                    <a:pt x="854" y="268"/>
                  </a:lnTo>
                  <a:lnTo>
                    <a:pt x="856" y="269"/>
                  </a:lnTo>
                  <a:lnTo>
                    <a:pt x="858" y="270"/>
                  </a:lnTo>
                  <a:lnTo>
                    <a:pt x="860" y="270"/>
                  </a:lnTo>
                  <a:lnTo>
                    <a:pt x="862" y="271"/>
                  </a:lnTo>
                  <a:lnTo>
                    <a:pt x="864" y="272"/>
                  </a:lnTo>
                  <a:lnTo>
                    <a:pt x="866" y="272"/>
                  </a:lnTo>
                  <a:lnTo>
                    <a:pt x="868" y="273"/>
                  </a:lnTo>
                  <a:lnTo>
                    <a:pt x="870" y="274"/>
                  </a:lnTo>
                  <a:lnTo>
                    <a:pt x="872" y="274"/>
                  </a:lnTo>
                  <a:lnTo>
                    <a:pt x="874" y="275"/>
                  </a:lnTo>
                  <a:lnTo>
                    <a:pt x="876" y="275"/>
                  </a:lnTo>
                  <a:lnTo>
                    <a:pt x="878" y="276"/>
                  </a:lnTo>
                  <a:lnTo>
                    <a:pt x="880" y="277"/>
                  </a:lnTo>
                  <a:lnTo>
                    <a:pt x="882" y="277"/>
                  </a:lnTo>
                  <a:lnTo>
                    <a:pt x="884" y="278"/>
                  </a:lnTo>
                  <a:lnTo>
                    <a:pt x="886" y="279"/>
                  </a:lnTo>
                  <a:lnTo>
                    <a:pt x="888" y="279"/>
                  </a:lnTo>
                  <a:lnTo>
                    <a:pt x="890" y="280"/>
                  </a:lnTo>
                  <a:lnTo>
                    <a:pt x="892" y="280"/>
                  </a:lnTo>
                  <a:lnTo>
                    <a:pt x="894" y="281"/>
                  </a:lnTo>
                  <a:lnTo>
                    <a:pt x="896" y="282"/>
                  </a:lnTo>
                  <a:lnTo>
                    <a:pt x="898" y="282"/>
                  </a:lnTo>
                  <a:lnTo>
                    <a:pt x="900" y="283"/>
                  </a:lnTo>
                  <a:lnTo>
                    <a:pt x="902" y="284"/>
                  </a:lnTo>
                  <a:lnTo>
                    <a:pt x="904" y="284"/>
                  </a:lnTo>
                  <a:lnTo>
                    <a:pt x="906" y="285"/>
                  </a:lnTo>
                  <a:lnTo>
                    <a:pt x="908" y="285"/>
                  </a:lnTo>
                  <a:lnTo>
                    <a:pt x="910" y="286"/>
                  </a:lnTo>
                  <a:lnTo>
                    <a:pt x="912" y="287"/>
                  </a:lnTo>
                  <a:lnTo>
                    <a:pt x="914" y="287"/>
                  </a:lnTo>
                  <a:lnTo>
                    <a:pt x="916" y="288"/>
                  </a:lnTo>
                  <a:lnTo>
                    <a:pt x="918" y="289"/>
                  </a:lnTo>
                  <a:lnTo>
                    <a:pt x="920" y="289"/>
                  </a:lnTo>
                  <a:lnTo>
                    <a:pt x="922" y="290"/>
                  </a:lnTo>
                  <a:lnTo>
                    <a:pt x="924" y="291"/>
                  </a:lnTo>
                  <a:lnTo>
                    <a:pt x="926" y="291"/>
                  </a:lnTo>
                  <a:lnTo>
                    <a:pt x="928" y="292"/>
                  </a:lnTo>
                  <a:lnTo>
                    <a:pt x="930" y="292"/>
                  </a:lnTo>
                  <a:lnTo>
                    <a:pt x="932" y="293"/>
                  </a:lnTo>
                  <a:lnTo>
                    <a:pt x="934" y="294"/>
                  </a:lnTo>
                  <a:lnTo>
                    <a:pt x="936" y="294"/>
                  </a:lnTo>
                  <a:lnTo>
                    <a:pt x="938" y="295"/>
                  </a:lnTo>
                  <a:lnTo>
                    <a:pt x="940" y="296"/>
                  </a:lnTo>
                  <a:lnTo>
                    <a:pt x="942" y="296"/>
                  </a:lnTo>
                  <a:lnTo>
                    <a:pt x="944" y="297"/>
                  </a:lnTo>
                  <a:lnTo>
                    <a:pt x="946" y="297"/>
                  </a:lnTo>
                  <a:lnTo>
                    <a:pt x="948" y="298"/>
                  </a:lnTo>
                  <a:lnTo>
                    <a:pt x="950" y="299"/>
                  </a:lnTo>
                  <a:lnTo>
                    <a:pt x="952" y="299"/>
                  </a:lnTo>
                  <a:lnTo>
                    <a:pt x="954" y="300"/>
                  </a:lnTo>
                  <a:lnTo>
                    <a:pt x="956" y="301"/>
                  </a:lnTo>
                  <a:lnTo>
                    <a:pt x="958" y="301"/>
                  </a:lnTo>
                  <a:lnTo>
                    <a:pt x="960" y="302"/>
                  </a:lnTo>
                  <a:lnTo>
                    <a:pt x="962" y="302"/>
                  </a:lnTo>
                  <a:lnTo>
                    <a:pt x="964" y="303"/>
                  </a:lnTo>
                  <a:lnTo>
                    <a:pt x="966" y="304"/>
                  </a:lnTo>
                  <a:lnTo>
                    <a:pt x="968" y="304"/>
                  </a:lnTo>
                  <a:lnTo>
                    <a:pt x="970" y="305"/>
                  </a:lnTo>
                  <a:lnTo>
                    <a:pt x="972" y="306"/>
                  </a:lnTo>
                  <a:lnTo>
                    <a:pt x="974" y="306"/>
                  </a:lnTo>
                  <a:lnTo>
                    <a:pt x="976" y="307"/>
                  </a:lnTo>
                  <a:lnTo>
                    <a:pt x="978" y="307"/>
                  </a:lnTo>
                  <a:lnTo>
                    <a:pt x="980" y="308"/>
                  </a:lnTo>
                  <a:lnTo>
                    <a:pt x="982" y="309"/>
                  </a:lnTo>
                  <a:lnTo>
                    <a:pt x="984" y="309"/>
                  </a:lnTo>
                  <a:lnTo>
                    <a:pt x="986" y="310"/>
                  </a:lnTo>
                  <a:lnTo>
                    <a:pt x="988" y="311"/>
                  </a:lnTo>
                  <a:lnTo>
                    <a:pt x="990" y="311"/>
                  </a:lnTo>
                  <a:lnTo>
                    <a:pt x="992" y="312"/>
                  </a:lnTo>
                  <a:lnTo>
                    <a:pt x="994" y="313"/>
                  </a:lnTo>
                  <a:lnTo>
                    <a:pt x="996" y="313"/>
                  </a:lnTo>
                  <a:lnTo>
                    <a:pt x="998" y="314"/>
                  </a:lnTo>
                  <a:lnTo>
                    <a:pt x="1000" y="314"/>
                  </a:lnTo>
                  <a:lnTo>
                    <a:pt x="1002" y="315"/>
                  </a:lnTo>
                  <a:lnTo>
                    <a:pt x="1004" y="316"/>
                  </a:lnTo>
                  <a:lnTo>
                    <a:pt x="1006" y="316"/>
                  </a:lnTo>
                  <a:lnTo>
                    <a:pt x="1008" y="317"/>
                  </a:lnTo>
                  <a:lnTo>
                    <a:pt x="1010" y="318"/>
                  </a:lnTo>
                  <a:lnTo>
                    <a:pt x="1012" y="318"/>
                  </a:lnTo>
                  <a:lnTo>
                    <a:pt x="1014" y="319"/>
                  </a:lnTo>
                  <a:lnTo>
                    <a:pt x="1016" y="319"/>
                  </a:lnTo>
                  <a:lnTo>
                    <a:pt x="1018" y="320"/>
                  </a:lnTo>
                  <a:lnTo>
                    <a:pt x="1020" y="321"/>
                  </a:lnTo>
                  <a:lnTo>
                    <a:pt x="1021" y="321"/>
                  </a:lnTo>
                </a:path>
              </a:pathLst>
            </a:custGeom>
            <a:noFill/>
            <a:ln w="444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4204" name="Freeform 185"/>
            <p:cNvSpPr>
              <a:spLocks/>
            </p:cNvSpPr>
            <p:nvPr/>
          </p:nvSpPr>
          <p:spPr bwMode="auto">
            <a:xfrm>
              <a:off x="2418" y="947"/>
              <a:ext cx="3010" cy="2381"/>
            </a:xfrm>
            <a:custGeom>
              <a:avLst/>
              <a:gdLst>
                <a:gd name="T0" fmla="*/ 131 w 988"/>
                <a:gd name="T1" fmla="*/ 15966 h 350"/>
                <a:gd name="T2" fmla="*/ 277 w 988"/>
                <a:gd name="T3" fmla="*/ 15687 h 350"/>
                <a:gd name="T4" fmla="*/ 427 w 988"/>
                <a:gd name="T5" fmla="*/ 15408 h 350"/>
                <a:gd name="T6" fmla="*/ 576 w 988"/>
                <a:gd name="T7" fmla="*/ 15177 h 350"/>
                <a:gd name="T8" fmla="*/ 725 w 988"/>
                <a:gd name="T9" fmla="*/ 14905 h 350"/>
                <a:gd name="T10" fmla="*/ 871 w 988"/>
                <a:gd name="T11" fmla="*/ 14626 h 350"/>
                <a:gd name="T12" fmla="*/ 1021 w 988"/>
                <a:gd name="T13" fmla="*/ 14395 h 350"/>
                <a:gd name="T14" fmla="*/ 1170 w 988"/>
                <a:gd name="T15" fmla="*/ 14116 h 350"/>
                <a:gd name="T16" fmla="*/ 1319 w 988"/>
                <a:gd name="T17" fmla="*/ 13885 h 350"/>
                <a:gd name="T18" fmla="*/ 1465 w 988"/>
                <a:gd name="T19" fmla="*/ 13606 h 350"/>
                <a:gd name="T20" fmla="*/ 1615 w 988"/>
                <a:gd name="T21" fmla="*/ 13327 h 350"/>
                <a:gd name="T22" fmla="*/ 1764 w 988"/>
                <a:gd name="T23" fmla="*/ 13095 h 350"/>
                <a:gd name="T24" fmla="*/ 1913 w 988"/>
                <a:gd name="T25" fmla="*/ 12817 h 350"/>
                <a:gd name="T26" fmla="*/ 2059 w 988"/>
                <a:gd name="T27" fmla="*/ 12544 h 350"/>
                <a:gd name="T28" fmla="*/ 2209 w 988"/>
                <a:gd name="T29" fmla="*/ 12313 h 350"/>
                <a:gd name="T30" fmla="*/ 2358 w 988"/>
                <a:gd name="T31" fmla="*/ 12034 h 350"/>
                <a:gd name="T32" fmla="*/ 2507 w 988"/>
                <a:gd name="T33" fmla="*/ 11755 h 350"/>
                <a:gd name="T34" fmla="*/ 2654 w 988"/>
                <a:gd name="T35" fmla="*/ 11524 h 350"/>
                <a:gd name="T36" fmla="*/ 2803 w 988"/>
                <a:gd name="T37" fmla="*/ 11245 h 350"/>
                <a:gd name="T38" fmla="*/ 2952 w 988"/>
                <a:gd name="T39" fmla="*/ 10966 h 350"/>
                <a:gd name="T40" fmla="*/ 3101 w 988"/>
                <a:gd name="T41" fmla="*/ 10735 h 350"/>
                <a:gd name="T42" fmla="*/ 3248 w 988"/>
                <a:gd name="T43" fmla="*/ 10456 h 350"/>
                <a:gd name="T44" fmla="*/ 3397 w 988"/>
                <a:gd name="T45" fmla="*/ 10184 h 350"/>
                <a:gd name="T46" fmla="*/ 3546 w 988"/>
                <a:gd name="T47" fmla="*/ 9953 h 350"/>
                <a:gd name="T48" fmla="*/ 3695 w 988"/>
                <a:gd name="T49" fmla="*/ 9674 h 350"/>
                <a:gd name="T50" fmla="*/ 3842 w 988"/>
                <a:gd name="T51" fmla="*/ 9395 h 350"/>
                <a:gd name="T52" fmla="*/ 3991 w 988"/>
                <a:gd name="T53" fmla="*/ 9163 h 350"/>
                <a:gd name="T54" fmla="*/ 4140 w 988"/>
                <a:gd name="T55" fmla="*/ 8885 h 350"/>
                <a:gd name="T56" fmla="*/ 4290 w 988"/>
                <a:gd name="T57" fmla="*/ 8606 h 350"/>
                <a:gd name="T58" fmla="*/ 4436 w 988"/>
                <a:gd name="T59" fmla="*/ 8374 h 350"/>
                <a:gd name="T60" fmla="*/ 4585 w 988"/>
                <a:gd name="T61" fmla="*/ 8102 h 350"/>
                <a:gd name="T62" fmla="*/ 4734 w 988"/>
                <a:gd name="T63" fmla="*/ 7823 h 350"/>
                <a:gd name="T64" fmla="*/ 4881 w 988"/>
                <a:gd name="T65" fmla="*/ 7592 h 350"/>
                <a:gd name="T66" fmla="*/ 5030 w 988"/>
                <a:gd name="T67" fmla="*/ 7313 h 350"/>
                <a:gd name="T68" fmla="*/ 5179 w 988"/>
                <a:gd name="T69" fmla="*/ 7034 h 350"/>
                <a:gd name="T70" fmla="*/ 5328 w 988"/>
                <a:gd name="T71" fmla="*/ 6803 h 350"/>
                <a:gd name="T72" fmla="*/ 5475 w 988"/>
                <a:gd name="T73" fmla="*/ 6524 h 350"/>
                <a:gd name="T74" fmla="*/ 5624 w 988"/>
                <a:gd name="T75" fmla="*/ 6245 h 350"/>
                <a:gd name="T76" fmla="*/ 5773 w 988"/>
                <a:gd name="T77" fmla="*/ 6014 h 350"/>
                <a:gd name="T78" fmla="*/ 5923 w 988"/>
                <a:gd name="T79" fmla="*/ 5742 h 350"/>
                <a:gd name="T80" fmla="*/ 6069 w 988"/>
                <a:gd name="T81" fmla="*/ 5463 h 350"/>
                <a:gd name="T82" fmla="*/ 6218 w 988"/>
                <a:gd name="T83" fmla="*/ 5231 h 350"/>
                <a:gd name="T84" fmla="*/ 6367 w 988"/>
                <a:gd name="T85" fmla="*/ 4952 h 350"/>
                <a:gd name="T86" fmla="*/ 6517 w 988"/>
                <a:gd name="T87" fmla="*/ 4674 h 350"/>
                <a:gd name="T88" fmla="*/ 6663 w 988"/>
                <a:gd name="T89" fmla="*/ 4442 h 350"/>
                <a:gd name="T90" fmla="*/ 6812 w 988"/>
                <a:gd name="T91" fmla="*/ 4163 h 350"/>
                <a:gd name="T92" fmla="*/ 6961 w 988"/>
                <a:gd name="T93" fmla="*/ 3884 h 350"/>
                <a:gd name="T94" fmla="*/ 7111 w 988"/>
                <a:gd name="T95" fmla="*/ 3653 h 350"/>
                <a:gd name="T96" fmla="*/ 7257 w 988"/>
                <a:gd name="T97" fmla="*/ 3381 h 350"/>
                <a:gd name="T98" fmla="*/ 7406 w 988"/>
                <a:gd name="T99" fmla="*/ 3102 h 350"/>
                <a:gd name="T100" fmla="*/ 7555 w 988"/>
                <a:gd name="T101" fmla="*/ 2871 h 350"/>
                <a:gd name="T102" fmla="*/ 7705 w 988"/>
                <a:gd name="T103" fmla="*/ 2592 h 350"/>
                <a:gd name="T104" fmla="*/ 7851 w 988"/>
                <a:gd name="T105" fmla="*/ 2361 h 350"/>
                <a:gd name="T106" fmla="*/ 8000 w 988"/>
                <a:gd name="T107" fmla="*/ 2082 h 350"/>
                <a:gd name="T108" fmla="*/ 8150 w 988"/>
                <a:gd name="T109" fmla="*/ 1803 h 350"/>
                <a:gd name="T110" fmla="*/ 8299 w 988"/>
                <a:gd name="T111" fmla="*/ 1571 h 350"/>
                <a:gd name="T112" fmla="*/ 8445 w 988"/>
                <a:gd name="T113" fmla="*/ 1293 h 350"/>
                <a:gd name="T114" fmla="*/ 8594 w 988"/>
                <a:gd name="T115" fmla="*/ 1020 h 350"/>
                <a:gd name="T116" fmla="*/ 8744 w 988"/>
                <a:gd name="T117" fmla="*/ 789 h 350"/>
                <a:gd name="T118" fmla="*/ 8893 w 988"/>
                <a:gd name="T119" fmla="*/ 510 h 350"/>
                <a:gd name="T120" fmla="*/ 9039 w 988"/>
                <a:gd name="T121" fmla="*/ 231 h 35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988"/>
                <a:gd name="T184" fmla="*/ 0 h 350"/>
                <a:gd name="T185" fmla="*/ 988 w 988"/>
                <a:gd name="T186" fmla="*/ 350 h 35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988" h="350">
                  <a:moveTo>
                    <a:pt x="0" y="350"/>
                  </a:moveTo>
                  <a:lnTo>
                    <a:pt x="2" y="349"/>
                  </a:lnTo>
                  <a:lnTo>
                    <a:pt x="4" y="348"/>
                  </a:lnTo>
                  <a:lnTo>
                    <a:pt x="6" y="348"/>
                  </a:lnTo>
                  <a:lnTo>
                    <a:pt x="8" y="347"/>
                  </a:lnTo>
                  <a:lnTo>
                    <a:pt x="10" y="346"/>
                  </a:lnTo>
                  <a:lnTo>
                    <a:pt x="12" y="345"/>
                  </a:lnTo>
                  <a:lnTo>
                    <a:pt x="14" y="345"/>
                  </a:lnTo>
                  <a:lnTo>
                    <a:pt x="16" y="344"/>
                  </a:lnTo>
                  <a:lnTo>
                    <a:pt x="18" y="343"/>
                  </a:lnTo>
                  <a:lnTo>
                    <a:pt x="20" y="343"/>
                  </a:lnTo>
                  <a:lnTo>
                    <a:pt x="22" y="342"/>
                  </a:lnTo>
                  <a:lnTo>
                    <a:pt x="24" y="341"/>
                  </a:lnTo>
                  <a:lnTo>
                    <a:pt x="26" y="341"/>
                  </a:lnTo>
                  <a:lnTo>
                    <a:pt x="28" y="340"/>
                  </a:lnTo>
                  <a:lnTo>
                    <a:pt x="30" y="339"/>
                  </a:lnTo>
                  <a:lnTo>
                    <a:pt x="32" y="338"/>
                  </a:lnTo>
                  <a:lnTo>
                    <a:pt x="34" y="338"/>
                  </a:lnTo>
                  <a:lnTo>
                    <a:pt x="36" y="337"/>
                  </a:lnTo>
                  <a:lnTo>
                    <a:pt x="38" y="336"/>
                  </a:lnTo>
                  <a:lnTo>
                    <a:pt x="40" y="336"/>
                  </a:lnTo>
                  <a:lnTo>
                    <a:pt x="42" y="335"/>
                  </a:lnTo>
                  <a:lnTo>
                    <a:pt x="44" y="334"/>
                  </a:lnTo>
                  <a:lnTo>
                    <a:pt x="46" y="333"/>
                  </a:lnTo>
                  <a:lnTo>
                    <a:pt x="48" y="333"/>
                  </a:lnTo>
                  <a:lnTo>
                    <a:pt x="50" y="332"/>
                  </a:lnTo>
                  <a:lnTo>
                    <a:pt x="52" y="331"/>
                  </a:lnTo>
                  <a:lnTo>
                    <a:pt x="54" y="331"/>
                  </a:lnTo>
                  <a:lnTo>
                    <a:pt x="56" y="330"/>
                  </a:lnTo>
                  <a:lnTo>
                    <a:pt x="58" y="329"/>
                  </a:lnTo>
                  <a:lnTo>
                    <a:pt x="60" y="329"/>
                  </a:lnTo>
                  <a:lnTo>
                    <a:pt x="62" y="328"/>
                  </a:lnTo>
                  <a:lnTo>
                    <a:pt x="64" y="327"/>
                  </a:lnTo>
                  <a:lnTo>
                    <a:pt x="66" y="326"/>
                  </a:lnTo>
                  <a:lnTo>
                    <a:pt x="68" y="326"/>
                  </a:lnTo>
                  <a:lnTo>
                    <a:pt x="70" y="325"/>
                  </a:lnTo>
                  <a:lnTo>
                    <a:pt x="72" y="324"/>
                  </a:lnTo>
                  <a:lnTo>
                    <a:pt x="74" y="324"/>
                  </a:lnTo>
                  <a:lnTo>
                    <a:pt x="76" y="323"/>
                  </a:lnTo>
                  <a:lnTo>
                    <a:pt x="78" y="322"/>
                  </a:lnTo>
                  <a:lnTo>
                    <a:pt x="80" y="321"/>
                  </a:lnTo>
                  <a:lnTo>
                    <a:pt x="82" y="321"/>
                  </a:lnTo>
                  <a:lnTo>
                    <a:pt x="84" y="320"/>
                  </a:lnTo>
                  <a:lnTo>
                    <a:pt x="86" y="319"/>
                  </a:lnTo>
                  <a:lnTo>
                    <a:pt x="88" y="319"/>
                  </a:lnTo>
                  <a:lnTo>
                    <a:pt x="90" y="318"/>
                  </a:lnTo>
                  <a:lnTo>
                    <a:pt x="92" y="317"/>
                  </a:lnTo>
                  <a:lnTo>
                    <a:pt x="94" y="316"/>
                  </a:lnTo>
                  <a:lnTo>
                    <a:pt x="96" y="316"/>
                  </a:lnTo>
                  <a:lnTo>
                    <a:pt x="98" y="315"/>
                  </a:lnTo>
                  <a:lnTo>
                    <a:pt x="100" y="314"/>
                  </a:lnTo>
                  <a:lnTo>
                    <a:pt x="102" y="314"/>
                  </a:lnTo>
                  <a:lnTo>
                    <a:pt x="104" y="313"/>
                  </a:lnTo>
                  <a:lnTo>
                    <a:pt x="106" y="312"/>
                  </a:lnTo>
                  <a:lnTo>
                    <a:pt x="108" y="312"/>
                  </a:lnTo>
                  <a:lnTo>
                    <a:pt x="110" y="311"/>
                  </a:lnTo>
                  <a:lnTo>
                    <a:pt x="112" y="310"/>
                  </a:lnTo>
                  <a:lnTo>
                    <a:pt x="114" y="309"/>
                  </a:lnTo>
                  <a:lnTo>
                    <a:pt x="116" y="309"/>
                  </a:lnTo>
                  <a:lnTo>
                    <a:pt x="118" y="308"/>
                  </a:lnTo>
                  <a:lnTo>
                    <a:pt x="120" y="307"/>
                  </a:lnTo>
                  <a:lnTo>
                    <a:pt x="122" y="307"/>
                  </a:lnTo>
                  <a:lnTo>
                    <a:pt x="124" y="306"/>
                  </a:lnTo>
                  <a:lnTo>
                    <a:pt x="126" y="305"/>
                  </a:lnTo>
                  <a:lnTo>
                    <a:pt x="128" y="304"/>
                  </a:lnTo>
                  <a:lnTo>
                    <a:pt x="130" y="304"/>
                  </a:lnTo>
                  <a:lnTo>
                    <a:pt x="132" y="303"/>
                  </a:lnTo>
                  <a:lnTo>
                    <a:pt x="134" y="302"/>
                  </a:lnTo>
                  <a:lnTo>
                    <a:pt x="136" y="302"/>
                  </a:lnTo>
                  <a:lnTo>
                    <a:pt x="138" y="301"/>
                  </a:lnTo>
                  <a:lnTo>
                    <a:pt x="140" y="300"/>
                  </a:lnTo>
                  <a:lnTo>
                    <a:pt x="142" y="300"/>
                  </a:lnTo>
                  <a:lnTo>
                    <a:pt x="144" y="299"/>
                  </a:lnTo>
                  <a:lnTo>
                    <a:pt x="146" y="298"/>
                  </a:lnTo>
                  <a:lnTo>
                    <a:pt x="148" y="297"/>
                  </a:lnTo>
                  <a:lnTo>
                    <a:pt x="150" y="297"/>
                  </a:lnTo>
                  <a:lnTo>
                    <a:pt x="152" y="296"/>
                  </a:lnTo>
                  <a:lnTo>
                    <a:pt x="154" y="295"/>
                  </a:lnTo>
                  <a:lnTo>
                    <a:pt x="156" y="295"/>
                  </a:lnTo>
                  <a:lnTo>
                    <a:pt x="158" y="294"/>
                  </a:lnTo>
                  <a:lnTo>
                    <a:pt x="160" y="293"/>
                  </a:lnTo>
                  <a:lnTo>
                    <a:pt x="162" y="292"/>
                  </a:lnTo>
                  <a:lnTo>
                    <a:pt x="164" y="292"/>
                  </a:lnTo>
                  <a:lnTo>
                    <a:pt x="166" y="291"/>
                  </a:lnTo>
                  <a:lnTo>
                    <a:pt x="168" y="290"/>
                  </a:lnTo>
                  <a:lnTo>
                    <a:pt x="170" y="290"/>
                  </a:lnTo>
                  <a:lnTo>
                    <a:pt x="172" y="289"/>
                  </a:lnTo>
                  <a:lnTo>
                    <a:pt x="174" y="288"/>
                  </a:lnTo>
                  <a:lnTo>
                    <a:pt x="176" y="287"/>
                  </a:lnTo>
                  <a:lnTo>
                    <a:pt x="178" y="287"/>
                  </a:lnTo>
                  <a:lnTo>
                    <a:pt x="180" y="286"/>
                  </a:lnTo>
                  <a:lnTo>
                    <a:pt x="182" y="285"/>
                  </a:lnTo>
                  <a:lnTo>
                    <a:pt x="184" y="285"/>
                  </a:lnTo>
                  <a:lnTo>
                    <a:pt x="186" y="284"/>
                  </a:lnTo>
                  <a:lnTo>
                    <a:pt x="188" y="283"/>
                  </a:lnTo>
                  <a:lnTo>
                    <a:pt x="190" y="283"/>
                  </a:lnTo>
                  <a:lnTo>
                    <a:pt x="192" y="282"/>
                  </a:lnTo>
                  <a:lnTo>
                    <a:pt x="194" y="281"/>
                  </a:lnTo>
                  <a:lnTo>
                    <a:pt x="196" y="280"/>
                  </a:lnTo>
                  <a:lnTo>
                    <a:pt x="198" y="280"/>
                  </a:lnTo>
                  <a:lnTo>
                    <a:pt x="200" y="279"/>
                  </a:lnTo>
                  <a:lnTo>
                    <a:pt x="202" y="278"/>
                  </a:lnTo>
                  <a:lnTo>
                    <a:pt x="204" y="278"/>
                  </a:lnTo>
                  <a:lnTo>
                    <a:pt x="206" y="277"/>
                  </a:lnTo>
                  <a:lnTo>
                    <a:pt x="208" y="276"/>
                  </a:lnTo>
                  <a:lnTo>
                    <a:pt x="210" y="275"/>
                  </a:lnTo>
                  <a:lnTo>
                    <a:pt x="212" y="275"/>
                  </a:lnTo>
                  <a:lnTo>
                    <a:pt x="214" y="274"/>
                  </a:lnTo>
                  <a:lnTo>
                    <a:pt x="216" y="273"/>
                  </a:lnTo>
                  <a:lnTo>
                    <a:pt x="218" y="273"/>
                  </a:lnTo>
                  <a:lnTo>
                    <a:pt x="220" y="272"/>
                  </a:lnTo>
                  <a:lnTo>
                    <a:pt x="222" y="271"/>
                  </a:lnTo>
                  <a:lnTo>
                    <a:pt x="224" y="271"/>
                  </a:lnTo>
                  <a:lnTo>
                    <a:pt x="226" y="270"/>
                  </a:lnTo>
                  <a:lnTo>
                    <a:pt x="228" y="269"/>
                  </a:lnTo>
                  <a:lnTo>
                    <a:pt x="230" y="268"/>
                  </a:lnTo>
                  <a:lnTo>
                    <a:pt x="232" y="268"/>
                  </a:lnTo>
                  <a:lnTo>
                    <a:pt x="234" y="267"/>
                  </a:lnTo>
                  <a:lnTo>
                    <a:pt x="236" y="266"/>
                  </a:lnTo>
                  <a:lnTo>
                    <a:pt x="238" y="266"/>
                  </a:lnTo>
                  <a:lnTo>
                    <a:pt x="240" y="265"/>
                  </a:lnTo>
                  <a:lnTo>
                    <a:pt x="242" y="264"/>
                  </a:lnTo>
                  <a:lnTo>
                    <a:pt x="244" y="263"/>
                  </a:lnTo>
                  <a:lnTo>
                    <a:pt x="246" y="263"/>
                  </a:lnTo>
                  <a:lnTo>
                    <a:pt x="248" y="262"/>
                  </a:lnTo>
                  <a:lnTo>
                    <a:pt x="250" y="261"/>
                  </a:lnTo>
                  <a:lnTo>
                    <a:pt x="252" y="261"/>
                  </a:lnTo>
                  <a:lnTo>
                    <a:pt x="254" y="260"/>
                  </a:lnTo>
                  <a:lnTo>
                    <a:pt x="256" y="259"/>
                  </a:lnTo>
                  <a:lnTo>
                    <a:pt x="258" y="258"/>
                  </a:lnTo>
                  <a:lnTo>
                    <a:pt x="260" y="258"/>
                  </a:lnTo>
                  <a:lnTo>
                    <a:pt x="262" y="257"/>
                  </a:lnTo>
                  <a:lnTo>
                    <a:pt x="264" y="256"/>
                  </a:lnTo>
                  <a:lnTo>
                    <a:pt x="266" y="256"/>
                  </a:lnTo>
                  <a:lnTo>
                    <a:pt x="268" y="255"/>
                  </a:lnTo>
                  <a:lnTo>
                    <a:pt x="270" y="254"/>
                  </a:lnTo>
                  <a:lnTo>
                    <a:pt x="272" y="254"/>
                  </a:lnTo>
                  <a:lnTo>
                    <a:pt x="274" y="253"/>
                  </a:lnTo>
                  <a:lnTo>
                    <a:pt x="276" y="252"/>
                  </a:lnTo>
                  <a:lnTo>
                    <a:pt x="278" y="251"/>
                  </a:lnTo>
                  <a:lnTo>
                    <a:pt x="280" y="251"/>
                  </a:lnTo>
                  <a:lnTo>
                    <a:pt x="282" y="250"/>
                  </a:lnTo>
                  <a:lnTo>
                    <a:pt x="284" y="249"/>
                  </a:lnTo>
                  <a:lnTo>
                    <a:pt x="286" y="249"/>
                  </a:lnTo>
                  <a:lnTo>
                    <a:pt x="288" y="248"/>
                  </a:lnTo>
                  <a:lnTo>
                    <a:pt x="290" y="247"/>
                  </a:lnTo>
                  <a:lnTo>
                    <a:pt x="292" y="246"/>
                  </a:lnTo>
                  <a:lnTo>
                    <a:pt x="294" y="246"/>
                  </a:lnTo>
                  <a:lnTo>
                    <a:pt x="296" y="245"/>
                  </a:lnTo>
                  <a:lnTo>
                    <a:pt x="298" y="244"/>
                  </a:lnTo>
                  <a:lnTo>
                    <a:pt x="300" y="244"/>
                  </a:lnTo>
                  <a:lnTo>
                    <a:pt x="302" y="243"/>
                  </a:lnTo>
                  <a:lnTo>
                    <a:pt x="304" y="242"/>
                  </a:lnTo>
                  <a:lnTo>
                    <a:pt x="306" y="242"/>
                  </a:lnTo>
                  <a:lnTo>
                    <a:pt x="308" y="241"/>
                  </a:lnTo>
                  <a:lnTo>
                    <a:pt x="310" y="240"/>
                  </a:lnTo>
                  <a:lnTo>
                    <a:pt x="312" y="239"/>
                  </a:lnTo>
                  <a:lnTo>
                    <a:pt x="314" y="239"/>
                  </a:lnTo>
                  <a:lnTo>
                    <a:pt x="316" y="238"/>
                  </a:lnTo>
                  <a:lnTo>
                    <a:pt x="318" y="237"/>
                  </a:lnTo>
                  <a:lnTo>
                    <a:pt x="320" y="237"/>
                  </a:lnTo>
                  <a:lnTo>
                    <a:pt x="322" y="236"/>
                  </a:lnTo>
                  <a:lnTo>
                    <a:pt x="324" y="235"/>
                  </a:lnTo>
                  <a:lnTo>
                    <a:pt x="326" y="234"/>
                  </a:lnTo>
                  <a:lnTo>
                    <a:pt x="328" y="234"/>
                  </a:lnTo>
                  <a:lnTo>
                    <a:pt x="330" y="233"/>
                  </a:lnTo>
                  <a:lnTo>
                    <a:pt x="332" y="232"/>
                  </a:lnTo>
                  <a:lnTo>
                    <a:pt x="334" y="232"/>
                  </a:lnTo>
                  <a:lnTo>
                    <a:pt x="336" y="231"/>
                  </a:lnTo>
                  <a:lnTo>
                    <a:pt x="338" y="230"/>
                  </a:lnTo>
                  <a:lnTo>
                    <a:pt x="340" y="229"/>
                  </a:lnTo>
                  <a:lnTo>
                    <a:pt x="342" y="229"/>
                  </a:lnTo>
                  <a:lnTo>
                    <a:pt x="344" y="228"/>
                  </a:lnTo>
                  <a:lnTo>
                    <a:pt x="346" y="227"/>
                  </a:lnTo>
                  <a:lnTo>
                    <a:pt x="348" y="227"/>
                  </a:lnTo>
                  <a:lnTo>
                    <a:pt x="350" y="226"/>
                  </a:lnTo>
                  <a:lnTo>
                    <a:pt x="352" y="225"/>
                  </a:lnTo>
                  <a:lnTo>
                    <a:pt x="354" y="225"/>
                  </a:lnTo>
                  <a:lnTo>
                    <a:pt x="356" y="224"/>
                  </a:lnTo>
                  <a:lnTo>
                    <a:pt x="358" y="223"/>
                  </a:lnTo>
                  <a:lnTo>
                    <a:pt x="360" y="222"/>
                  </a:lnTo>
                  <a:lnTo>
                    <a:pt x="362" y="222"/>
                  </a:lnTo>
                  <a:lnTo>
                    <a:pt x="364" y="221"/>
                  </a:lnTo>
                  <a:lnTo>
                    <a:pt x="366" y="220"/>
                  </a:lnTo>
                  <a:lnTo>
                    <a:pt x="368" y="220"/>
                  </a:lnTo>
                  <a:lnTo>
                    <a:pt x="370" y="219"/>
                  </a:lnTo>
                  <a:lnTo>
                    <a:pt x="372" y="218"/>
                  </a:lnTo>
                  <a:lnTo>
                    <a:pt x="374" y="217"/>
                  </a:lnTo>
                  <a:lnTo>
                    <a:pt x="376" y="217"/>
                  </a:lnTo>
                  <a:lnTo>
                    <a:pt x="378" y="216"/>
                  </a:lnTo>
                  <a:lnTo>
                    <a:pt x="380" y="215"/>
                  </a:lnTo>
                  <a:lnTo>
                    <a:pt x="382" y="215"/>
                  </a:lnTo>
                  <a:lnTo>
                    <a:pt x="384" y="214"/>
                  </a:lnTo>
                  <a:lnTo>
                    <a:pt x="386" y="213"/>
                  </a:lnTo>
                  <a:lnTo>
                    <a:pt x="388" y="212"/>
                  </a:lnTo>
                  <a:lnTo>
                    <a:pt x="390" y="212"/>
                  </a:lnTo>
                  <a:lnTo>
                    <a:pt x="392" y="211"/>
                  </a:lnTo>
                  <a:lnTo>
                    <a:pt x="394" y="210"/>
                  </a:lnTo>
                  <a:lnTo>
                    <a:pt x="396" y="210"/>
                  </a:lnTo>
                  <a:lnTo>
                    <a:pt x="398" y="209"/>
                  </a:lnTo>
                  <a:lnTo>
                    <a:pt x="400" y="208"/>
                  </a:lnTo>
                  <a:lnTo>
                    <a:pt x="402" y="208"/>
                  </a:lnTo>
                  <a:lnTo>
                    <a:pt x="404" y="207"/>
                  </a:lnTo>
                  <a:lnTo>
                    <a:pt x="406" y="206"/>
                  </a:lnTo>
                  <a:lnTo>
                    <a:pt x="408" y="205"/>
                  </a:lnTo>
                  <a:lnTo>
                    <a:pt x="410" y="205"/>
                  </a:lnTo>
                  <a:lnTo>
                    <a:pt x="412" y="204"/>
                  </a:lnTo>
                  <a:lnTo>
                    <a:pt x="414" y="203"/>
                  </a:lnTo>
                  <a:lnTo>
                    <a:pt x="416" y="203"/>
                  </a:lnTo>
                  <a:lnTo>
                    <a:pt x="418" y="202"/>
                  </a:lnTo>
                  <a:lnTo>
                    <a:pt x="420" y="201"/>
                  </a:lnTo>
                  <a:lnTo>
                    <a:pt x="422" y="200"/>
                  </a:lnTo>
                  <a:lnTo>
                    <a:pt x="424" y="200"/>
                  </a:lnTo>
                  <a:lnTo>
                    <a:pt x="426" y="199"/>
                  </a:lnTo>
                  <a:lnTo>
                    <a:pt x="428" y="198"/>
                  </a:lnTo>
                  <a:lnTo>
                    <a:pt x="430" y="198"/>
                  </a:lnTo>
                  <a:lnTo>
                    <a:pt x="432" y="197"/>
                  </a:lnTo>
                  <a:lnTo>
                    <a:pt x="434" y="196"/>
                  </a:lnTo>
                  <a:lnTo>
                    <a:pt x="436" y="196"/>
                  </a:lnTo>
                  <a:lnTo>
                    <a:pt x="438" y="195"/>
                  </a:lnTo>
                  <a:lnTo>
                    <a:pt x="440" y="194"/>
                  </a:lnTo>
                  <a:lnTo>
                    <a:pt x="442" y="193"/>
                  </a:lnTo>
                  <a:lnTo>
                    <a:pt x="444" y="193"/>
                  </a:lnTo>
                  <a:lnTo>
                    <a:pt x="446" y="192"/>
                  </a:lnTo>
                  <a:lnTo>
                    <a:pt x="448" y="191"/>
                  </a:lnTo>
                  <a:lnTo>
                    <a:pt x="450" y="191"/>
                  </a:lnTo>
                  <a:lnTo>
                    <a:pt x="452" y="190"/>
                  </a:lnTo>
                  <a:lnTo>
                    <a:pt x="454" y="189"/>
                  </a:lnTo>
                  <a:lnTo>
                    <a:pt x="456" y="188"/>
                  </a:lnTo>
                  <a:lnTo>
                    <a:pt x="458" y="188"/>
                  </a:lnTo>
                  <a:lnTo>
                    <a:pt x="460" y="187"/>
                  </a:lnTo>
                  <a:lnTo>
                    <a:pt x="462" y="186"/>
                  </a:lnTo>
                  <a:lnTo>
                    <a:pt x="464" y="186"/>
                  </a:lnTo>
                  <a:lnTo>
                    <a:pt x="466" y="185"/>
                  </a:lnTo>
                  <a:lnTo>
                    <a:pt x="468" y="184"/>
                  </a:lnTo>
                  <a:lnTo>
                    <a:pt x="470" y="183"/>
                  </a:lnTo>
                  <a:lnTo>
                    <a:pt x="472" y="183"/>
                  </a:lnTo>
                  <a:lnTo>
                    <a:pt x="474" y="182"/>
                  </a:lnTo>
                  <a:lnTo>
                    <a:pt x="476" y="181"/>
                  </a:lnTo>
                  <a:lnTo>
                    <a:pt x="478" y="181"/>
                  </a:lnTo>
                  <a:lnTo>
                    <a:pt x="480" y="180"/>
                  </a:lnTo>
                  <a:lnTo>
                    <a:pt x="482" y="179"/>
                  </a:lnTo>
                  <a:lnTo>
                    <a:pt x="484" y="179"/>
                  </a:lnTo>
                  <a:lnTo>
                    <a:pt x="486" y="178"/>
                  </a:lnTo>
                  <a:lnTo>
                    <a:pt x="488" y="177"/>
                  </a:lnTo>
                  <a:lnTo>
                    <a:pt x="490" y="176"/>
                  </a:lnTo>
                  <a:lnTo>
                    <a:pt x="492" y="176"/>
                  </a:lnTo>
                  <a:lnTo>
                    <a:pt x="494" y="175"/>
                  </a:lnTo>
                  <a:lnTo>
                    <a:pt x="496" y="174"/>
                  </a:lnTo>
                  <a:lnTo>
                    <a:pt x="498" y="174"/>
                  </a:lnTo>
                  <a:lnTo>
                    <a:pt x="500" y="173"/>
                  </a:lnTo>
                  <a:lnTo>
                    <a:pt x="502" y="172"/>
                  </a:lnTo>
                  <a:lnTo>
                    <a:pt x="504" y="171"/>
                  </a:lnTo>
                  <a:lnTo>
                    <a:pt x="506" y="171"/>
                  </a:lnTo>
                  <a:lnTo>
                    <a:pt x="508" y="170"/>
                  </a:lnTo>
                  <a:lnTo>
                    <a:pt x="510" y="169"/>
                  </a:lnTo>
                  <a:lnTo>
                    <a:pt x="512" y="169"/>
                  </a:lnTo>
                  <a:lnTo>
                    <a:pt x="514" y="168"/>
                  </a:lnTo>
                  <a:lnTo>
                    <a:pt x="516" y="167"/>
                  </a:lnTo>
                  <a:lnTo>
                    <a:pt x="518" y="167"/>
                  </a:lnTo>
                  <a:lnTo>
                    <a:pt x="520" y="166"/>
                  </a:lnTo>
                  <a:lnTo>
                    <a:pt x="522" y="165"/>
                  </a:lnTo>
                  <a:lnTo>
                    <a:pt x="524" y="164"/>
                  </a:lnTo>
                  <a:lnTo>
                    <a:pt x="526" y="164"/>
                  </a:lnTo>
                  <a:lnTo>
                    <a:pt x="528" y="163"/>
                  </a:lnTo>
                  <a:lnTo>
                    <a:pt x="530" y="162"/>
                  </a:lnTo>
                  <a:lnTo>
                    <a:pt x="532" y="162"/>
                  </a:lnTo>
                  <a:lnTo>
                    <a:pt x="534" y="161"/>
                  </a:lnTo>
                  <a:lnTo>
                    <a:pt x="536" y="160"/>
                  </a:lnTo>
                  <a:lnTo>
                    <a:pt x="538" y="159"/>
                  </a:lnTo>
                  <a:lnTo>
                    <a:pt x="540" y="159"/>
                  </a:lnTo>
                  <a:lnTo>
                    <a:pt x="542" y="158"/>
                  </a:lnTo>
                  <a:lnTo>
                    <a:pt x="544" y="157"/>
                  </a:lnTo>
                  <a:lnTo>
                    <a:pt x="546" y="157"/>
                  </a:lnTo>
                  <a:lnTo>
                    <a:pt x="548" y="156"/>
                  </a:lnTo>
                  <a:lnTo>
                    <a:pt x="550" y="155"/>
                  </a:lnTo>
                  <a:lnTo>
                    <a:pt x="552" y="154"/>
                  </a:lnTo>
                  <a:lnTo>
                    <a:pt x="554" y="154"/>
                  </a:lnTo>
                  <a:lnTo>
                    <a:pt x="556" y="153"/>
                  </a:lnTo>
                  <a:lnTo>
                    <a:pt x="558" y="152"/>
                  </a:lnTo>
                  <a:lnTo>
                    <a:pt x="560" y="152"/>
                  </a:lnTo>
                  <a:lnTo>
                    <a:pt x="562" y="151"/>
                  </a:lnTo>
                  <a:lnTo>
                    <a:pt x="564" y="150"/>
                  </a:lnTo>
                  <a:lnTo>
                    <a:pt x="566" y="150"/>
                  </a:lnTo>
                  <a:lnTo>
                    <a:pt x="568" y="149"/>
                  </a:lnTo>
                  <a:lnTo>
                    <a:pt x="570" y="148"/>
                  </a:lnTo>
                  <a:lnTo>
                    <a:pt x="572" y="147"/>
                  </a:lnTo>
                  <a:lnTo>
                    <a:pt x="574" y="147"/>
                  </a:lnTo>
                  <a:lnTo>
                    <a:pt x="576" y="146"/>
                  </a:lnTo>
                  <a:lnTo>
                    <a:pt x="578" y="145"/>
                  </a:lnTo>
                  <a:lnTo>
                    <a:pt x="580" y="145"/>
                  </a:lnTo>
                  <a:lnTo>
                    <a:pt x="582" y="144"/>
                  </a:lnTo>
                  <a:lnTo>
                    <a:pt x="584" y="143"/>
                  </a:lnTo>
                  <a:lnTo>
                    <a:pt x="586" y="142"/>
                  </a:lnTo>
                  <a:lnTo>
                    <a:pt x="588" y="142"/>
                  </a:lnTo>
                  <a:lnTo>
                    <a:pt x="590" y="141"/>
                  </a:lnTo>
                  <a:lnTo>
                    <a:pt x="592" y="140"/>
                  </a:lnTo>
                  <a:lnTo>
                    <a:pt x="594" y="140"/>
                  </a:lnTo>
                  <a:lnTo>
                    <a:pt x="596" y="139"/>
                  </a:lnTo>
                  <a:lnTo>
                    <a:pt x="598" y="138"/>
                  </a:lnTo>
                  <a:lnTo>
                    <a:pt x="600" y="138"/>
                  </a:lnTo>
                  <a:lnTo>
                    <a:pt x="602" y="137"/>
                  </a:lnTo>
                  <a:lnTo>
                    <a:pt x="604" y="136"/>
                  </a:lnTo>
                  <a:lnTo>
                    <a:pt x="606" y="135"/>
                  </a:lnTo>
                  <a:lnTo>
                    <a:pt x="608" y="135"/>
                  </a:lnTo>
                  <a:lnTo>
                    <a:pt x="610" y="134"/>
                  </a:lnTo>
                  <a:lnTo>
                    <a:pt x="612" y="133"/>
                  </a:lnTo>
                  <a:lnTo>
                    <a:pt x="614" y="133"/>
                  </a:lnTo>
                  <a:lnTo>
                    <a:pt x="616" y="132"/>
                  </a:lnTo>
                  <a:lnTo>
                    <a:pt x="618" y="131"/>
                  </a:lnTo>
                  <a:lnTo>
                    <a:pt x="620" y="130"/>
                  </a:lnTo>
                  <a:lnTo>
                    <a:pt x="622" y="130"/>
                  </a:lnTo>
                  <a:lnTo>
                    <a:pt x="624" y="129"/>
                  </a:lnTo>
                  <a:lnTo>
                    <a:pt x="626" y="128"/>
                  </a:lnTo>
                  <a:lnTo>
                    <a:pt x="628" y="128"/>
                  </a:lnTo>
                  <a:lnTo>
                    <a:pt x="630" y="127"/>
                  </a:lnTo>
                  <a:lnTo>
                    <a:pt x="632" y="126"/>
                  </a:lnTo>
                  <a:lnTo>
                    <a:pt x="634" y="125"/>
                  </a:lnTo>
                  <a:lnTo>
                    <a:pt x="636" y="125"/>
                  </a:lnTo>
                  <a:lnTo>
                    <a:pt x="638" y="124"/>
                  </a:lnTo>
                  <a:lnTo>
                    <a:pt x="640" y="123"/>
                  </a:lnTo>
                  <a:lnTo>
                    <a:pt x="642" y="123"/>
                  </a:lnTo>
                  <a:lnTo>
                    <a:pt x="644" y="122"/>
                  </a:lnTo>
                  <a:lnTo>
                    <a:pt x="646" y="121"/>
                  </a:lnTo>
                  <a:lnTo>
                    <a:pt x="648" y="121"/>
                  </a:lnTo>
                  <a:lnTo>
                    <a:pt x="650" y="120"/>
                  </a:lnTo>
                  <a:lnTo>
                    <a:pt x="652" y="119"/>
                  </a:lnTo>
                  <a:lnTo>
                    <a:pt x="654" y="118"/>
                  </a:lnTo>
                  <a:lnTo>
                    <a:pt x="656" y="118"/>
                  </a:lnTo>
                  <a:lnTo>
                    <a:pt x="658" y="117"/>
                  </a:lnTo>
                  <a:lnTo>
                    <a:pt x="660" y="116"/>
                  </a:lnTo>
                  <a:lnTo>
                    <a:pt x="662" y="116"/>
                  </a:lnTo>
                  <a:lnTo>
                    <a:pt x="664" y="115"/>
                  </a:lnTo>
                  <a:lnTo>
                    <a:pt x="666" y="114"/>
                  </a:lnTo>
                  <a:lnTo>
                    <a:pt x="668" y="113"/>
                  </a:lnTo>
                  <a:lnTo>
                    <a:pt x="670" y="113"/>
                  </a:lnTo>
                  <a:lnTo>
                    <a:pt x="672" y="112"/>
                  </a:lnTo>
                  <a:lnTo>
                    <a:pt x="674" y="111"/>
                  </a:lnTo>
                  <a:lnTo>
                    <a:pt x="676" y="111"/>
                  </a:lnTo>
                  <a:lnTo>
                    <a:pt x="678" y="110"/>
                  </a:lnTo>
                  <a:lnTo>
                    <a:pt x="680" y="109"/>
                  </a:lnTo>
                  <a:lnTo>
                    <a:pt x="682" y="109"/>
                  </a:lnTo>
                  <a:lnTo>
                    <a:pt x="684" y="108"/>
                  </a:lnTo>
                  <a:lnTo>
                    <a:pt x="686" y="107"/>
                  </a:lnTo>
                  <a:lnTo>
                    <a:pt x="688" y="106"/>
                  </a:lnTo>
                  <a:lnTo>
                    <a:pt x="690" y="106"/>
                  </a:lnTo>
                  <a:lnTo>
                    <a:pt x="692" y="105"/>
                  </a:lnTo>
                  <a:lnTo>
                    <a:pt x="694" y="104"/>
                  </a:lnTo>
                  <a:lnTo>
                    <a:pt x="696" y="104"/>
                  </a:lnTo>
                  <a:lnTo>
                    <a:pt x="698" y="103"/>
                  </a:lnTo>
                  <a:lnTo>
                    <a:pt x="700" y="102"/>
                  </a:lnTo>
                  <a:lnTo>
                    <a:pt x="702" y="101"/>
                  </a:lnTo>
                  <a:lnTo>
                    <a:pt x="704" y="101"/>
                  </a:lnTo>
                  <a:lnTo>
                    <a:pt x="706" y="100"/>
                  </a:lnTo>
                  <a:lnTo>
                    <a:pt x="708" y="99"/>
                  </a:lnTo>
                  <a:lnTo>
                    <a:pt x="710" y="99"/>
                  </a:lnTo>
                  <a:lnTo>
                    <a:pt x="712" y="98"/>
                  </a:lnTo>
                  <a:lnTo>
                    <a:pt x="714" y="97"/>
                  </a:lnTo>
                  <a:lnTo>
                    <a:pt x="716" y="96"/>
                  </a:lnTo>
                  <a:lnTo>
                    <a:pt x="718" y="96"/>
                  </a:lnTo>
                  <a:lnTo>
                    <a:pt x="720" y="95"/>
                  </a:lnTo>
                  <a:lnTo>
                    <a:pt x="722" y="94"/>
                  </a:lnTo>
                  <a:lnTo>
                    <a:pt x="724" y="94"/>
                  </a:lnTo>
                  <a:lnTo>
                    <a:pt x="726" y="93"/>
                  </a:lnTo>
                  <a:lnTo>
                    <a:pt x="728" y="92"/>
                  </a:lnTo>
                  <a:lnTo>
                    <a:pt x="730" y="92"/>
                  </a:lnTo>
                  <a:lnTo>
                    <a:pt x="732" y="91"/>
                  </a:lnTo>
                  <a:lnTo>
                    <a:pt x="734" y="90"/>
                  </a:lnTo>
                  <a:lnTo>
                    <a:pt x="736" y="89"/>
                  </a:lnTo>
                  <a:lnTo>
                    <a:pt x="738" y="89"/>
                  </a:lnTo>
                  <a:lnTo>
                    <a:pt x="740" y="88"/>
                  </a:lnTo>
                  <a:lnTo>
                    <a:pt x="742" y="87"/>
                  </a:lnTo>
                  <a:lnTo>
                    <a:pt x="744" y="87"/>
                  </a:lnTo>
                  <a:lnTo>
                    <a:pt x="746" y="86"/>
                  </a:lnTo>
                  <a:lnTo>
                    <a:pt x="748" y="85"/>
                  </a:lnTo>
                  <a:lnTo>
                    <a:pt x="750" y="84"/>
                  </a:lnTo>
                  <a:lnTo>
                    <a:pt x="752" y="84"/>
                  </a:lnTo>
                  <a:lnTo>
                    <a:pt x="754" y="83"/>
                  </a:lnTo>
                  <a:lnTo>
                    <a:pt x="756" y="82"/>
                  </a:lnTo>
                  <a:lnTo>
                    <a:pt x="758" y="82"/>
                  </a:lnTo>
                  <a:lnTo>
                    <a:pt x="760" y="81"/>
                  </a:lnTo>
                  <a:lnTo>
                    <a:pt x="762" y="80"/>
                  </a:lnTo>
                  <a:lnTo>
                    <a:pt x="764" y="80"/>
                  </a:lnTo>
                  <a:lnTo>
                    <a:pt x="766" y="79"/>
                  </a:lnTo>
                  <a:lnTo>
                    <a:pt x="768" y="78"/>
                  </a:lnTo>
                  <a:lnTo>
                    <a:pt x="770" y="77"/>
                  </a:lnTo>
                  <a:lnTo>
                    <a:pt x="772" y="77"/>
                  </a:lnTo>
                  <a:lnTo>
                    <a:pt x="774" y="76"/>
                  </a:lnTo>
                  <a:lnTo>
                    <a:pt x="776" y="75"/>
                  </a:lnTo>
                  <a:lnTo>
                    <a:pt x="778" y="75"/>
                  </a:lnTo>
                  <a:lnTo>
                    <a:pt x="780" y="74"/>
                  </a:lnTo>
                  <a:lnTo>
                    <a:pt x="782" y="73"/>
                  </a:lnTo>
                  <a:lnTo>
                    <a:pt x="784" y="72"/>
                  </a:lnTo>
                  <a:lnTo>
                    <a:pt x="786" y="72"/>
                  </a:lnTo>
                  <a:lnTo>
                    <a:pt x="788" y="71"/>
                  </a:lnTo>
                  <a:lnTo>
                    <a:pt x="790" y="70"/>
                  </a:lnTo>
                  <a:lnTo>
                    <a:pt x="792" y="70"/>
                  </a:lnTo>
                  <a:lnTo>
                    <a:pt x="794" y="69"/>
                  </a:lnTo>
                  <a:lnTo>
                    <a:pt x="796" y="68"/>
                  </a:lnTo>
                  <a:lnTo>
                    <a:pt x="798" y="67"/>
                  </a:lnTo>
                  <a:lnTo>
                    <a:pt x="800" y="67"/>
                  </a:lnTo>
                  <a:lnTo>
                    <a:pt x="802" y="66"/>
                  </a:lnTo>
                  <a:lnTo>
                    <a:pt x="804" y="65"/>
                  </a:lnTo>
                  <a:lnTo>
                    <a:pt x="806" y="65"/>
                  </a:lnTo>
                  <a:lnTo>
                    <a:pt x="808" y="64"/>
                  </a:lnTo>
                  <a:lnTo>
                    <a:pt x="810" y="63"/>
                  </a:lnTo>
                  <a:lnTo>
                    <a:pt x="812" y="63"/>
                  </a:lnTo>
                  <a:lnTo>
                    <a:pt x="814" y="62"/>
                  </a:lnTo>
                  <a:lnTo>
                    <a:pt x="816" y="61"/>
                  </a:lnTo>
                  <a:lnTo>
                    <a:pt x="818" y="60"/>
                  </a:lnTo>
                  <a:lnTo>
                    <a:pt x="820" y="60"/>
                  </a:lnTo>
                  <a:lnTo>
                    <a:pt x="822" y="59"/>
                  </a:lnTo>
                  <a:lnTo>
                    <a:pt x="824" y="58"/>
                  </a:lnTo>
                  <a:lnTo>
                    <a:pt x="826" y="58"/>
                  </a:lnTo>
                  <a:lnTo>
                    <a:pt x="828" y="57"/>
                  </a:lnTo>
                  <a:lnTo>
                    <a:pt x="830" y="56"/>
                  </a:lnTo>
                  <a:lnTo>
                    <a:pt x="832" y="55"/>
                  </a:lnTo>
                  <a:lnTo>
                    <a:pt x="834" y="55"/>
                  </a:lnTo>
                  <a:lnTo>
                    <a:pt x="836" y="54"/>
                  </a:lnTo>
                  <a:lnTo>
                    <a:pt x="838" y="53"/>
                  </a:lnTo>
                  <a:lnTo>
                    <a:pt x="840" y="53"/>
                  </a:lnTo>
                  <a:lnTo>
                    <a:pt x="842" y="52"/>
                  </a:lnTo>
                  <a:lnTo>
                    <a:pt x="844" y="51"/>
                  </a:lnTo>
                  <a:lnTo>
                    <a:pt x="846" y="51"/>
                  </a:lnTo>
                  <a:lnTo>
                    <a:pt x="848" y="50"/>
                  </a:lnTo>
                  <a:lnTo>
                    <a:pt x="850" y="49"/>
                  </a:lnTo>
                  <a:lnTo>
                    <a:pt x="852" y="48"/>
                  </a:lnTo>
                  <a:lnTo>
                    <a:pt x="854" y="48"/>
                  </a:lnTo>
                  <a:lnTo>
                    <a:pt x="856" y="47"/>
                  </a:lnTo>
                  <a:lnTo>
                    <a:pt x="858" y="46"/>
                  </a:lnTo>
                  <a:lnTo>
                    <a:pt x="860" y="46"/>
                  </a:lnTo>
                  <a:lnTo>
                    <a:pt x="862" y="45"/>
                  </a:lnTo>
                  <a:lnTo>
                    <a:pt x="864" y="44"/>
                  </a:lnTo>
                  <a:lnTo>
                    <a:pt x="866" y="43"/>
                  </a:lnTo>
                  <a:lnTo>
                    <a:pt x="868" y="43"/>
                  </a:lnTo>
                  <a:lnTo>
                    <a:pt x="870" y="42"/>
                  </a:lnTo>
                  <a:lnTo>
                    <a:pt x="872" y="41"/>
                  </a:lnTo>
                  <a:lnTo>
                    <a:pt x="874" y="41"/>
                  </a:lnTo>
                  <a:lnTo>
                    <a:pt x="876" y="40"/>
                  </a:lnTo>
                  <a:lnTo>
                    <a:pt x="878" y="39"/>
                  </a:lnTo>
                  <a:lnTo>
                    <a:pt x="880" y="38"/>
                  </a:lnTo>
                  <a:lnTo>
                    <a:pt x="882" y="38"/>
                  </a:lnTo>
                  <a:lnTo>
                    <a:pt x="884" y="37"/>
                  </a:lnTo>
                  <a:lnTo>
                    <a:pt x="886" y="36"/>
                  </a:lnTo>
                  <a:lnTo>
                    <a:pt x="888" y="36"/>
                  </a:lnTo>
                  <a:lnTo>
                    <a:pt x="890" y="35"/>
                  </a:lnTo>
                  <a:lnTo>
                    <a:pt x="892" y="34"/>
                  </a:lnTo>
                  <a:lnTo>
                    <a:pt x="894" y="34"/>
                  </a:lnTo>
                  <a:lnTo>
                    <a:pt x="896" y="33"/>
                  </a:lnTo>
                  <a:lnTo>
                    <a:pt x="898" y="32"/>
                  </a:lnTo>
                  <a:lnTo>
                    <a:pt x="900" y="31"/>
                  </a:lnTo>
                  <a:lnTo>
                    <a:pt x="902" y="31"/>
                  </a:lnTo>
                  <a:lnTo>
                    <a:pt x="904" y="30"/>
                  </a:lnTo>
                  <a:lnTo>
                    <a:pt x="906" y="29"/>
                  </a:lnTo>
                  <a:lnTo>
                    <a:pt x="908" y="29"/>
                  </a:lnTo>
                  <a:lnTo>
                    <a:pt x="910" y="28"/>
                  </a:lnTo>
                  <a:lnTo>
                    <a:pt x="912" y="27"/>
                  </a:lnTo>
                  <a:lnTo>
                    <a:pt x="914" y="26"/>
                  </a:lnTo>
                  <a:lnTo>
                    <a:pt x="916" y="26"/>
                  </a:lnTo>
                  <a:lnTo>
                    <a:pt x="918" y="25"/>
                  </a:lnTo>
                  <a:lnTo>
                    <a:pt x="920" y="24"/>
                  </a:lnTo>
                  <a:lnTo>
                    <a:pt x="922" y="24"/>
                  </a:lnTo>
                  <a:lnTo>
                    <a:pt x="924" y="23"/>
                  </a:lnTo>
                  <a:lnTo>
                    <a:pt x="926" y="22"/>
                  </a:lnTo>
                  <a:lnTo>
                    <a:pt x="928" y="22"/>
                  </a:lnTo>
                  <a:lnTo>
                    <a:pt x="930" y="21"/>
                  </a:lnTo>
                  <a:lnTo>
                    <a:pt x="932" y="20"/>
                  </a:lnTo>
                  <a:lnTo>
                    <a:pt x="934" y="19"/>
                  </a:lnTo>
                  <a:lnTo>
                    <a:pt x="936" y="19"/>
                  </a:lnTo>
                  <a:lnTo>
                    <a:pt x="938" y="18"/>
                  </a:lnTo>
                  <a:lnTo>
                    <a:pt x="940" y="17"/>
                  </a:lnTo>
                  <a:lnTo>
                    <a:pt x="942" y="17"/>
                  </a:lnTo>
                  <a:lnTo>
                    <a:pt x="944" y="16"/>
                  </a:lnTo>
                  <a:lnTo>
                    <a:pt x="946" y="15"/>
                  </a:lnTo>
                  <a:lnTo>
                    <a:pt x="948" y="14"/>
                  </a:lnTo>
                  <a:lnTo>
                    <a:pt x="950" y="14"/>
                  </a:lnTo>
                  <a:lnTo>
                    <a:pt x="952" y="13"/>
                  </a:lnTo>
                  <a:lnTo>
                    <a:pt x="954" y="12"/>
                  </a:lnTo>
                  <a:lnTo>
                    <a:pt x="956" y="12"/>
                  </a:lnTo>
                  <a:lnTo>
                    <a:pt x="958" y="11"/>
                  </a:lnTo>
                  <a:lnTo>
                    <a:pt x="960" y="10"/>
                  </a:lnTo>
                  <a:lnTo>
                    <a:pt x="962" y="9"/>
                  </a:lnTo>
                  <a:lnTo>
                    <a:pt x="964" y="9"/>
                  </a:lnTo>
                  <a:lnTo>
                    <a:pt x="966" y="8"/>
                  </a:lnTo>
                  <a:lnTo>
                    <a:pt x="968" y="7"/>
                  </a:lnTo>
                  <a:lnTo>
                    <a:pt x="970" y="7"/>
                  </a:lnTo>
                  <a:lnTo>
                    <a:pt x="972" y="6"/>
                  </a:lnTo>
                  <a:lnTo>
                    <a:pt x="974" y="5"/>
                  </a:lnTo>
                  <a:lnTo>
                    <a:pt x="976" y="5"/>
                  </a:lnTo>
                  <a:lnTo>
                    <a:pt x="978" y="4"/>
                  </a:lnTo>
                  <a:lnTo>
                    <a:pt x="980" y="3"/>
                  </a:lnTo>
                  <a:lnTo>
                    <a:pt x="982" y="2"/>
                  </a:lnTo>
                  <a:lnTo>
                    <a:pt x="984" y="2"/>
                  </a:lnTo>
                  <a:lnTo>
                    <a:pt x="986" y="1"/>
                  </a:lnTo>
                  <a:lnTo>
                    <a:pt x="988" y="0"/>
                  </a:lnTo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4205" name="Freeform 186"/>
            <p:cNvSpPr>
              <a:spLocks/>
            </p:cNvSpPr>
            <p:nvPr/>
          </p:nvSpPr>
          <p:spPr bwMode="auto">
            <a:xfrm>
              <a:off x="3195" y="954"/>
              <a:ext cx="1" cy="3271"/>
            </a:xfrm>
            <a:custGeom>
              <a:avLst/>
              <a:gdLst>
                <a:gd name="T0" fmla="*/ 0 w 1"/>
                <a:gd name="T1" fmla="*/ 21965 h 481"/>
                <a:gd name="T2" fmla="*/ 0 w 1"/>
                <a:gd name="T3" fmla="*/ 21551 h 481"/>
                <a:gd name="T4" fmla="*/ 0 w 1"/>
                <a:gd name="T5" fmla="*/ 21136 h 481"/>
                <a:gd name="T6" fmla="*/ 0 w 1"/>
                <a:gd name="T7" fmla="*/ 20721 h 481"/>
                <a:gd name="T8" fmla="*/ 0 w 1"/>
                <a:gd name="T9" fmla="*/ 20299 h 481"/>
                <a:gd name="T10" fmla="*/ 0 w 1"/>
                <a:gd name="T11" fmla="*/ 19884 h 481"/>
                <a:gd name="T12" fmla="*/ 0 w 1"/>
                <a:gd name="T13" fmla="*/ 19470 h 481"/>
                <a:gd name="T14" fmla="*/ 0 w 1"/>
                <a:gd name="T15" fmla="*/ 19055 h 481"/>
                <a:gd name="T16" fmla="*/ 0 w 1"/>
                <a:gd name="T17" fmla="*/ 18640 h 481"/>
                <a:gd name="T18" fmla="*/ 0 w 1"/>
                <a:gd name="T19" fmla="*/ 18218 h 481"/>
                <a:gd name="T20" fmla="*/ 0 w 1"/>
                <a:gd name="T21" fmla="*/ 17803 h 481"/>
                <a:gd name="T22" fmla="*/ 0 w 1"/>
                <a:gd name="T23" fmla="*/ 17389 h 481"/>
                <a:gd name="T24" fmla="*/ 0 w 1"/>
                <a:gd name="T25" fmla="*/ 16974 h 481"/>
                <a:gd name="T26" fmla="*/ 0 w 1"/>
                <a:gd name="T27" fmla="*/ 16559 h 481"/>
                <a:gd name="T28" fmla="*/ 0 w 1"/>
                <a:gd name="T29" fmla="*/ 16137 h 481"/>
                <a:gd name="T30" fmla="*/ 0 w 1"/>
                <a:gd name="T31" fmla="*/ 15723 h 481"/>
                <a:gd name="T32" fmla="*/ 0 w 1"/>
                <a:gd name="T33" fmla="*/ 15308 h 481"/>
                <a:gd name="T34" fmla="*/ 0 w 1"/>
                <a:gd name="T35" fmla="*/ 14893 h 481"/>
                <a:gd name="T36" fmla="*/ 0 w 1"/>
                <a:gd name="T37" fmla="*/ 14478 h 481"/>
                <a:gd name="T38" fmla="*/ 0 w 1"/>
                <a:gd name="T39" fmla="*/ 14056 h 481"/>
                <a:gd name="T40" fmla="*/ 0 w 1"/>
                <a:gd name="T41" fmla="*/ 13642 h 481"/>
                <a:gd name="T42" fmla="*/ 0 w 1"/>
                <a:gd name="T43" fmla="*/ 13227 h 481"/>
                <a:gd name="T44" fmla="*/ 0 w 1"/>
                <a:gd name="T45" fmla="*/ 12812 h 481"/>
                <a:gd name="T46" fmla="*/ 0 w 1"/>
                <a:gd name="T47" fmla="*/ 12397 h 481"/>
                <a:gd name="T48" fmla="*/ 0 w 1"/>
                <a:gd name="T49" fmla="*/ 11976 h 481"/>
                <a:gd name="T50" fmla="*/ 0 w 1"/>
                <a:gd name="T51" fmla="*/ 11561 h 481"/>
                <a:gd name="T52" fmla="*/ 0 w 1"/>
                <a:gd name="T53" fmla="*/ 11146 h 481"/>
                <a:gd name="T54" fmla="*/ 0 w 1"/>
                <a:gd name="T55" fmla="*/ 10731 h 481"/>
                <a:gd name="T56" fmla="*/ 0 w 1"/>
                <a:gd name="T57" fmla="*/ 10309 h 481"/>
                <a:gd name="T58" fmla="*/ 0 w 1"/>
                <a:gd name="T59" fmla="*/ 9895 h 481"/>
                <a:gd name="T60" fmla="*/ 0 w 1"/>
                <a:gd name="T61" fmla="*/ 9480 h 481"/>
                <a:gd name="T62" fmla="*/ 0 w 1"/>
                <a:gd name="T63" fmla="*/ 9065 h 481"/>
                <a:gd name="T64" fmla="*/ 0 w 1"/>
                <a:gd name="T65" fmla="*/ 8650 h 481"/>
                <a:gd name="T66" fmla="*/ 0 w 1"/>
                <a:gd name="T67" fmla="*/ 8229 h 481"/>
                <a:gd name="T68" fmla="*/ 0 w 1"/>
                <a:gd name="T69" fmla="*/ 7814 h 481"/>
                <a:gd name="T70" fmla="*/ 0 w 1"/>
                <a:gd name="T71" fmla="*/ 7399 h 481"/>
                <a:gd name="T72" fmla="*/ 0 w 1"/>
                <a:gd name="T73" fmla="*/ 6984 h 481"/>
                <a:gd name="T74" fmla="*/ 0 w 1"/>
                <a:gd name="T75" fmla="*/ 6569 h 481"/>
                <a:gd name="T76" fmla="*/ 0 w 1"/>
                <a:gd name="T77" fmla="*/ 6148 h 481"/>
                <a:gd name="T78" fmla="*/ 0 w 1"/>
                <a:gd name="T79" fmla="*/ 5733 h 481"/>
                <a:gd name="T80" fmla="*/ 0 w 1"/>
                <a:gd name="T81" fmla="*/ 5318 h 481"/>
                <a:gd name="T82" fmla="*/ 0 w 1"/>
                <a:gd name="T83" fmla="*/ 4903 h 481"/>
                <a:gd name="T84" fmla="*/ 0 w 1"/>
                <a:gd name="T85" fmla="*/ 4488 h 481"/>
                <a:gd name="T86" fmla="*/ 0 w 1"/>
                <a:gd name="T87" fmla="*/ 4067 h 481"/>
                <a:gd name="T88" fmla="*/ 0 w 1"/>
                <a:gd name="T89" fmla="*/ 3652 h 481"/>
                <a:gd name="T90" fmla="*/ 0 w 1"/>
                <a:gd name="T91" fmla="*/ 3237 h 481"/>
                <a:gd name="T92" fmla="*/ 0 w 1"/>
                <a:gd name="T93" fmla="*/ 2822 h 481"/>
                <a:gd name="T94" fmla="*/ 0 w 1"/>
                <a:gd name="T95" fmla="*/ 2407 h 481"/>
                <a:gd name="T96" fmla="*/ 0 w 1"/>
                <a:gd name="T97" fmla="*/ 1986 h 481"/>
                <a:gd name="T98" fmla="*/ 0 w 1"/>
                <a:gd name="T99" fmla="*/ 1571 h 481"/>
                <a:gd name="T100" fmla="*/ 0 w 1"/>
                <a:gd name="T101" fmla="*/ 1156 h 481"/>
                <a:gd name="T102" fmla="*/ 0 w 1"/>
                <a:gd name="T103" fmla="*/ 741 h 481"/>
                <a:gd name="T104" fmla="*/ 0 w 1"/>
                <a:gd name="T105" fmla="*/ 326 h 481"/>
                <a:gd name="T106" fmla="*/ 0 w 1"/>
                <a:gd name="T107" fmla="*/ 0 h 48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"/>
                <a:gd name="T163" fmla="*/ 0 h 481"/>
                <a:gd name="T164" fmla="*/ 1 w 1"/>
                <a:gd name="T165" fmla="*/ 481 h 481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" h="481">
                  <a:moveTo>
                    <a:pt x="0" y="481"/>
                  </a:moveTo>
                  <a:lnTo>
                    <a:pt x="0" y="478"/>
                  </a:lnTo>
                  <a:lnTo>
                    <a:pt x="0" y="475"/>
                  </a:lnTo>
                  <a:lnTo>
                    <a:pt x="0" y="472"/>
                  </a:lnTo>
                  <a:lnTo>
                    <a:pt x="0" y="469"/>
                  </a:lnTo>
                  <a:lnTo>
                    <a:pt x="0" y="466"/>
                  </a:lnTo>
                  <a:lnTo>
                    <a:pt x="0" y="463"/>
                  </a:lnTo>
                  <a:lnTo>
                    <a:pt x="0" y="460"/>
                  </a:lnTo>
                  <a:lnTo>
                    <a:pt x="0" y="457"/>
                  </a:lnTo>
                  <a:lnTo>
                    <a:pt x="0" y="454"/>
                  </a:lnTo>
                  <a:lnTo>
                    <a:pt x="0" y="451"/>
                  </a:lnTo>
                  <a:lnTo>
                    <a:pt x="0" y="448"/>
                  </a:lnTo>
                  <a:lnTo>
                    <a:pt x="0" y="445"/>
                  </a:lnTo>
                  <a:lnTo>
                    <a:pt x="0" y="442"/>
                  </a:lnTo>
                  <a:lnTo>
                    <a:pt x="0" y="439"/>
                  </a:lnTo>
                  <a:lnTo>
                    <a:pt x="0" y="436"/>
                  </a:lnTo>
                  <a:lnTo>
                    <a:pt x="0" y="433"/>
                  </a:lnTo>
                  <a:lnTo>
                    <a:pt x="0" y="430"/>
                  </a:lnTo>
                  <a:lnTo>
                    <a:pt x="0" y="427"/>
                  </a:lnTo>
                  <a:lnTo>
                    <a:pt x="0" y="424"/>
                  </a:lnTo>
                  <a:lnTo>
                    <a:pt x="0" y="421"/>
                  </a:lnTo>
                  <a:lnTo>
                    <a:pt x="0" y="418"/>
                  </a:lnTo>
                  <a:lnTo>
                    <a:pt x="0" y="415"/>
                  </a:lnTo>
                  <a:lnTo>
                    <a:pt x="0" y="412"/>
                  </a:lnTo>
                  <a:lnTo>
                    <a:pt x="0" y="409"/>
                  </a:lnTo>
                  <a:lnTo>
                    <a:pt x="0" y="406"/>
                  </a:lnTo>
                  <a:lnTo>
                    <a:pt x="0" y="403"/>
                  </a:lnTo>
                  <a:lnTo>
                    <a:pt x="0" y="400"/>
                  </a:lnTo>
                  <a:lnTo>
                    <a:pt x="0" y="397"/>
                  </a:lnTo>
                  <a:lnTo>
                    <a:pt x="0" y="394"/>
                  </a:lnTo>
                  <a:lnTo>
                    <a:pt x="0" y="391"/>
                  </a:lnTo>
                  <a:lnTo>
                    <a:pt x="0" y="388"/>
                  </a:lnTo>
                  <a:lnTo>
                    <a:pt x="0" y="385"/>
                  </a:lnTo>
                  <a:lnTo>
                    <a:pt x="0" y="382"/>
                  </a:lnTo>
                  <a:lnTo>
                    <a:pt x="0" y="379"/>
                  </a:lnTo>
                  <a:lnTo>
                    <a:pt x="0" y="376"/>
                  </a:lnTo>
                  <a:lnTo>
                    <a:pt x="0" y="373"/>
                  </a:lnTo>
                  <a:lnTo>
                    <a:pt x="0" y="370"/>
                  </a:lnTo>
                  <a:lnTo>
                    <a:pt x="0" y="367"/>
                  </a:lnTo>
                  <a:lnTo>
                    <a:pt x="0" y="364"/>
                  </a:lnTo>
                  <a:lnTo>
                    <a:pt x="0" y="361"/>
                  </a:lnTo>
                  <a:lnTo>
                    <a:pt x="0" y="358"/>
                  </a:lnTo>
                  <a:lnTo>
                    <a:pt x="0" y="355"/>
                  </a:lnTo>
                  <a:lnTo>
                    <a:pt x="0" y="352"/>
                  </a:lnTo>
                  <a:lnTo>
                    <a:pt x="0" y="349"/>
                  </a:lnTo>
                  <a:lnTo>
                    <a:pt x="0" y="346"/>
                  </a:lnTo>
                  <a:lnTo>
                    <a:pt x="0" y="343"/>
                  </a:lnTo>
                  <a:lnTo>
                    <a:pt x="0" y="340"/>
                  </a:lnTo>
                  <a:lnTo>
                    <a:pt x="0" y="337"/>
                  </a:lnTo>
                  <a:lnTo>
                    <a:pt x="0" y="334"/>
                  </a:lnTo>
                  <a:lnTo>
                    <a:pt x="0" y="331"/>
                  </a:lnTo>
                  <a:lnTo>
                    <a:pt x="0" y="328"/>
                  </a:lnTo>
                  <a:lnTo>
                    <a:pt x="0" y="325"/>
                  </a:lnTo>
                  <a:lnTo>
                    <a:pt x="0" y="322"/>
                  </a:lnTo>
                  <a:lnTo>
                    <a:pt x="0" y="319"/>
                  </a:lnTo>
                  <a:lnTo>
                    <a:pt x="0" y="316"/>
                  </a:lnTo>
                  <a:lnTo>
                    <a:pt x="0" y="313"/>
                  </a:lnTo>
                  <a:lnTo>
                    <a:pt x="0" y="310"/>
                  </a:lnTo>
                  <a:lnTo>
                    <a:pt x="0" y="307"/>
                  </a:lnTo>
                  <a:lnTo>
                    <a:pt x="0" y="304"/>
                  </a:lnTo>
                  <a:lnTo>
                    <a:pt x="0" y="301"/>
                  </a:lnTo>
                  <a:lnTo>
                    <a:pt x="0" y="298"/>
                  </a:lnTo>
                  <a:lnTo>
                    <a:pt x="0" y="295"/>
                  </a:lnTo>
                  <a:lnTo>
                    <a:pt x="0" y="292"/>
                  </a:lnTo>
                  <a:lnTo>
                    <a:pt x="0" y="289"/>
                  </a:lnTo>
                  <a:lnTo>
                    <a:pt x="0" y="286"/>
                  </a:lnTo>
                  <a:lnTo>
                    <a:pt x="0" y="283"/>
                  </a:lnTo>
                  <a:lnTo>
                    <a:pt x="0" y="280"/>
                  </a:lnTo>
                  <a:lnTo>
                    <a:pt x="0" y="277"/>
                  </a:lnTo>
                  <a:lnTo>
                    <a:pt x="0" y="274"/>
                  </a:lnTo>
                  <a:lnTo>
                    <a:pt x="0" y="271"/>
                  </a:lnTo>
                  <a:lnTo>
                    <a:pt x="0" y="268"/>
                  </a:lnTo>
                  <a:lnTo>
                    <a:pt x="0" y="265"/>
                  </a:lnTo>
                  <a:lnTo>
                    <a:pt x="0" y="262"/>
                  </a:lnTo>
                  <a:lnTo>
                    <a:pt x="0" y="259"/>
                  </a:lnTo>
                  <a:lnTo>
                    <a:pt x="0" y="256"/>
                  </a:lnTo>
                  <a:lnTo>
                    <a:pt x="0" y="253"/>
                  </a:lnTo>
                  <a:lnTo>
                    <a:pt x="0" y="250"/>
                  </a:lnTo>
                  <a:lnTo>
                    <a:pt x="0" y="247"/>
                  </a:lnTo>
                  <a:lnTo>
                    <a:pt x="0" y="244"/>
                  </a:lnTo>
                  <a:lnTo>
                    <a:pt x="0" y="241"/>
                  </a:lnTo>
                  <a:lnTo>
                    <a:pt x="0" y="238"/>
                  </a:lnTo>
                  <a:lnTo>
                    <a:pt x="0" y="235"/>
                  </a:lnTo>
                  <a:lnTo>
                    <a:pt x="0" y="232"/>
                  </a:lnTo>
                  <a:lnTo>
                    <a:pt x="0" y="229"/>
                  </a:lnTo>
                  <a:lnTo>
                    <a:pt x="0" y="226"/>
                  </a:lnTo>
                  <a:lnTo>
                    <a:pt x="0" y="223"/>
                  </a:lnTo>
                  <a:lnTo>
                    <a:pt x="0" y="220"/>
                  </a:lnTo>
                  <a:lnTo>
                    <a:pt x="0" y="217"/>
                  </a:lnTo>
                  <a:lnTo>
                    <a:pt x="0" y="214"/>
                  </a:lnTo>
                  <a:lnTo>
                    <a:pt x="0" y="211"/>
                  </a:lnTo>
                  <a:lnTo>
                    <a:pt x="0" y="208"/>
                  </a:lnTo>
                  <a:lnTo>
                    <a:pt x="0" y="205"/>
                  </a:lnTo>
                  <a:lnTo>
                    <a:pt x="0" y="202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0" y="193"/>
                  </a:lnTo>
                  <a:lnTo>
                    <a:pt x="0" y="190"/>
                  </a:lnTo>
                  <a:lnTo>
                    <a:pt x="0" y="187"/>
                  </a:lnTo>
                  <a:lnTo>
                    <a:pt x="0" y="184"/>
                  </a:lnTo>
                  <a:lnTo>
                    <a:pt x="0" y="181"/>
                  </a:lnTo>
                  <a:lnTo>
                    <a:pt x="0" y="178"/>
                  </a:lnTo>
                  <a:lnTo>
                    <a:pt x="0" y="175"/>
                  </a:lnTo>
                  <a:lnTo>
                    <a:pt x="0" y="172"/>
                  </a:lnTo>
                  <a:lnTo>
                    <a:pt x="0" y="169"/>
                  </a:lnTo>
                  <a:lnTo>
                    <a:pt x="0" y="166"/>
                  </a:lnTo>
                  <a:lnTo>
                    <a:pt x="0" y="163"/>
                  </a:lnTo>
                  <a:lnTo>
                    <a:pt x="0" y="160"/>
                  </a:lnTo>
                  <a:lnTo>
                    <a:pt x="0" y="157"/>
                  </a:lnTo>
                  <a:lnTo>
                    <a:pt x="0" y="154"/>
                  </a:lnTo>
                  <a:lnTo>
                    <a:pt x="0" y="151"/>
                  </a:lnTo>
                  <a:lnTo>
                    <a:pt x="0" y="148"/>
                  </a:lnTo>
                  <a:lnTo>
                    <a:pt x="0" y="145"/>
                  </a:lnTo>
                  <a:lnTo>
                    <a:pt x="0" y="142"/>
                  </a:lnTo>
                  <a:lnTo>
                    <a:pt x="0" y="139"/>
                  </a:lnTo>
                  <a:lnTo>
                    <a:pt x="0" y="136"/>
                  </a:lnTo>
                  <a:lnTo>
                    <a:pt x="0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4"/>
                  </a:lnTo>
                  <a:lnTo>
                    <a:pt x="0" y="121"/>
                  </a:lnTo>
                  <a:lnTo>
                    <a:pt x="0" y="118"/>
                  </a:lnTo>
                  <a:lnTo>
                    <a:pt x="0" y="115"/>
                  </a:lnTo>
                  <a:lnTo>
                    <a:pt x="0" y="112"/>
                  </a:lnTo>
                  <a:lnTo>
                    <a:pt x="0" y="109"/>
                  </a:lnTo>
                  <a:lnTo>
                    <a:pt x="0" y="106"/>
                  </a:lnTo>
                  <a:lnTo>
                    <a:pt x="0" y="103"/>
                  </a:lnTo>
                  <a:lnTo>
                    <a:pt x="0" y="100"/>
                  </a:lnTo>
                  <a:lnTo>
                    <a:pt x="0" y="97"/>
                  </a:lnTo>
                  <a:lnTo>
                    <a:pt x="0" y="94"/>
                  </a:lnTo>
                  <a:lnTo>
                    <a:pt x="0" y="91"/>
                  </a:lnTo>
                  <a:lnTo>
                    <a:pt x="0" y="88"/>
                  </a:lnTo>
                  <a:lnTo>
                    <a:pt x="0" y="85"/>
                  </a:lnTo>
                  <a:lnTo>
                    <a:pt x="0" y="82"/>
                  </a:lnTo>
                  <a:lnTo>
                    <a:pt x="0" y="79"/>
                  </a:lnTo>
                  <a:lnTo>
                    <a:pt x="0" y="76"/>
                  </a:lnTo>
                  <a:lnTo>
                    <a:pt x="0" y="73"/>
                  </a:lnTo>
                  <a:lnTo>
                    <a:pt x="0" y="70"/>
                  </a:lnTo>
                  <a:lnTo>
                    <a:pt x="0" y="67"/>
                  </a:lnTo>
                  <a:lnTo>
                    <a:pt x="0" y="64"/>
                  </a:lnTo>
                  <a:lnTo>
                    <a:pt x="0" y="61"/>
                  </a:lnTo>
                  <a:lnTo>
                    <a:pt x="0" y="58"/>
                  </a:lnTo>
                  <a:lnTo>
                    <a:pt x="0" y="55"/>
                  </a:lnTo>
                  <a:lnTo>
                    <a:pt x="0" y="52"/>
                  </a:lnTo>
                  <a:lnTo>
                    <a:pt x="0" y="49"/>
                  </a:lnTo>
                  <a:lnTo>
                    <a:pt x="0" y="46"/>
                  </a:lnTo>
                  <a:lnTo>
                    <a:pt x="0" y="43"/>
                  </a:lnTo>
                  <a:lnTo>
                    <a:pt x="0" y="40"/>
                  </a:lnTo>
                  <a:lnTo>
                    <a:pt x="0" y="37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1"/>
                  </a:lnTo>
                  <a:lnTo>
                    <a:pt x="0" y="0"/>
                  </a:lnTo>
                </a:path>
              </a:pathLst>
            </a:custGeom>
            <a:noFill/>
            <a:ln w="444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4206" name="Rectangle 187"/>
            <p:cNvSpPr>
              <a:spLocks noChangeArrowheads="1"/>
            </p:cNvSpPr>
            <p:nvPr/>
          </p:nvSpPr>
          <p:spPr bwMode="auto">
            <a:xfrm>
              <a:off x="2415" y="947"/>
              <a:ext cx="3114" cy="328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graphicFrame>
        <p:nvGraphicFramePr>
          <p:cNvPr id="4098" name="Object 18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820691227"/>
              </p:ext>
            </p:extLst>
          </p:nvPr>
        </p:nvGraphicFramePr>
        <p:xfrm>
          <a:off x="6372200" y="1820118"/>
          <a:ext cx="1311275" cy="312738"/>
        </p:xfrm>
        <a:graphic>
          <a:graphicData uri="http://schemas.openxmlformats.org/presentationml/2006/ole">
            <p:oleObj spid="_x0000_s4154" name="Equation" r:id="rId4" imgW="850680" imgH="203040" progId="Equation.DSMT4">
              <p:embed/>
            </p:oleObj>
          </a:graphicData>
        </a:graphic>
      </p:graphicFrame>
      <p:graphicFrame>
        <p:nvGraphicFramePr>
          <p:cNvPr id="4099" name="Object 18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25820861"/>
              </p:ext>
            </p:extLst>
          </p:nvPr>
        </p:nvGraphicFramePr>
        <p:xfrm>
          <a:off x="3989462" y="3040335"/>
          <a:ext cx="723900" cy="273050"/>
        </p:xfrm>
        <a:graphic>
          <a:graphicData uri="http://schemas.openxmlformats.org/presentationml/2006/ole">
            <p:oleObj spid="_x0000_s4155" name="Equation" r:id="rId5" imgW="469696" imgH="177723" progId="Equation.DSMT4">
              <p:embed/>
            </p:oleObj>
          </a:graphicData>
        </a:graphic>
      </p:graphicFrame>
      <p:graphicFrame>
        <p:nvGraphicFramePr>
          <p:cNvPr id="4100" name="Object 19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69299682"/>
              </p:ext>
            </p:extLst>
          </p:nvPr>
        </p:nvGraphicFramePr>
        <p:xfrm>
          <a:off x="7020272" y="4149080"/>
          <a:ext cx="1311275" cy="311150"/>
        </p:xfrm>
        <a:graphic>
          <a:graphicData uri="http://schemas.openxmlformats.org/presentationml/2006/ole">
            <p:oleObj spid="_x0000_s4156" name="Equation" r:id="rId6" imgW="850680" imgH="203040" progId="Equation.DSMT4">
              <p:embed/>
            </p:oleObj>
          </a:graphicData>
        </a:graphic>
      </p:graphicFrame>
      <p:sp>
        <p:nvSpPr>
          <p:cNvPr id="191" name="Isosceles Triangle 190"/>
          <p:cNvSpPr/>
          <p:nvPr/>
        </p:nvSpPr>
        <p:spPr>
          <a:xfrm>
            <a:off x="4673674" y="3310210"/>
            <a:ext cx="2606675" cy="955675"/>
          </a:xfrm>
          <a:prstGeom prst="triangle">
            <a:avLst>
              <a:gd name="adj" fmla="val 47462"/>
            </a:avLst>
          </a:pr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2" name="Rectangle 191"/>
          <p:cNvSpPr/>
          <p:nvPr/>
        </p:nvSpPr>
        <p:spPr>
          <a:xfrm>
            <a:off x="4673674" y="4265885"/>
            <a:ext cx="2593975" cy="2347912"/>
          </a:xfrm>
          <a:prstGeom prst="rect">
            <a:avLst/>
          </a:pr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3" name="Right Triangle 192"/>
          <p:cNvSpPr/>
          <p:nvPr/>
        </p:nvSpPr>
        <p:spPr>
          <a:xfrm>
            <a:off x="7267649" y="4253185"/>
            <a:ext cx="1117600" cy="790575"/>
          </a:xfrm>
          <a:prstGeom prst="rtTriangle">
            <a:avLst/>
          </a:pr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4" name="Rectangle 193"/>
          <p:cNvSpPr/>
          <p:nvPr/>
        </p:nvSpPr>
        <p:spPr>
          <a:xfrm>
            <a:off x="7267649" y="5043760"/>
            <a:ext cx="1120775" cy="1571625"/>
          </a:xfrm>
          <a:prstGeom prst="rect">
            <a:avLst/>
          </a:pr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647774" y="1332185"/>
            <a:ext cx="23304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Pick a point in the </a:t>
            </a:r>
            <a:br>
              <a:rPr lang="en-CA" sz="2200">
                <a:latin typeface="Gill Sans MT" pitchFamily="34" charset="0"/>
              </a:rPr>
            </a:br>
            <a:r>
              <a:rPr lang="en-CA" sz="2200">
                <a:latin typeface="Gill Sans MT" pitchFamily="34" charset="0"/>
              </a:rPr>
              <a:t>shaded region</a:t>
            </a:r>
          </a:p>
        </p:txBody>
      </p:sp>
      <p:sp>
        <p:nvSpPr>
          <p:cNvPr id="196" name="Oval 195"/>
          <p:cNvSpPr/>
          <p:nvPr/>
        </p:nvSpPr>
        <p:spPr>
          <a:xfrm>
            <a:off x="5851599" y="3973785"/>
            <a:ext cx="104775" cy="1285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335" name="Object 19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89093031"/>
              </p:ext>
            </p:extLst>
          </p:nvPr>
        </p:nvGraphicFramePr>
        <p:xfrm>
          <a:off x="2519437" y="1789385"/>
          <a:ext cx="554037" cy="358775"/>
        </p:xfrm>
        <a:graphic>
          <a:graphicData uri="http://schemas.openxmlformats.org/presentationml/2006/ole">
            <p:oleObj spid="_x0000_s4157" name="Equation" r:id="rId7" imgW="393529" imgH="253890" progId="Equation.DSMT4">
              <p:embed/>
            </p:oleObj>
          </a:graphicData>
        </a:graphic>
      </p:graphicFrame>
      <p:sp>
        <p:nvSpPr>
          <p:cNvPr id="198" name="TextBox 197"/>
          <p:cNvSpPr txBox="1">
            <a:spLocks noChangeArrowheads="1"/>
          </p:cNvSpPr>
          <p:nvPr/>
        </p:nvSpPr>
        <p:spPr bwMode="auto">
          <a:xfrm>
            <a:off x="196924" y="2248172"/>
            <a:ext cx="33988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Use the point to determine the inequality sign</a:t>
            </a:r>
          </a:p>
        </p:txBody>
      </p:sp>
      <p:graphicFrame>
        <p:nvGraphicFramePr>
          <p:cNvPr id="6336" name="Object 19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62164671"/>
              </p:ext>
            </p:extLst>
          </p:nvPr>
        </p:nvGraphicFramePr>
        <p:xfrm>
          <a:off x="554038" y="3048000"/>
          <a:ext cx="1709737" cy="381000"/>
        </p:xfrm>
        <a:graphic>
          <a:graphicData uri="http://schemas.openxmlformats.org/presentationml/2006/ole">
            <p:oleObj spid="_x0000_s4158" name="Equation" r:id="rId8" imgW="1117440" imgH="253800" progId="Equation.DSMT4">
              <p:embed/>
            </p:oleObj>
          </a:graphicData>
        </a:graphic>
      </p:graphicFrame>
      <p:graphicFrame>
        <p:nvGraphicFramePr>
          <p:cNvPr id="6337" name="Object 19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48581981"/>
              </p:ext>
            </p:extLst>
          </p:nvPr>
        </p:nvGraphicFramePr>
        <p:xfrm>
          <a:off x="1679575" y="3454400"/>
          <a:ext cx="654050" cy="266700"/>
        </p:xfrm>
        <a:graphic>
          <a:graphicData uri="http://schemas.openxmlformats.org/presentationml/2006/ole">
            <p:oleObj spid="_x0000_s4159" name="Equation" r:id="rId9" imgW="431640" imgH="177480" progId="Equation.DSMT4">
              <p:embed/>
            </p:oleObj>
          </a:graphicData>
        </a:graphic>
      </p:graphicFrame>
      <p:graphicFrame>
        <p:nvGraphicFramePr>
          <p:cNvPr id="6338" name="Object 19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63111888"/>
              </p:ext>
            </p:extLst>
          </p:nvPr>
        </p:nvGraphicFramePr>
        <p:xfrm>
          <a:off x="6430665" y="1820119"/>
          <a:ext cx="1309687" cy="312737"/>
        </p:xfrm>
        <a:graphic>
          <a:graphicData uri="http://schemas.openxmlformats.org/presentationml/2006/ole">
            <p:oleObj spid="_x0000_s4160" name="Equation" r:id="rId10" imgW="850680" imgH="203040" progId="Equation.DSMT4">
              <p:embed/>
            </p:oleObj>
          </a:graphicData>
        </a:graphic>
      </p:graphicFrame>
      <p:graphicFrame>
        <p:nvGraphicFramePr>
          <p:cNvPr id="6339" name="Object 19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30629970"/>
              </p:ext>
            </p:extLst>
          </p:nvPr>
        </p:nvGraphicFramePr>
        <p:xfrm>
          <a:off x="606499" y="4165872"/>
          <a:ext cx="1722438" cy="388938"/>
        </p:xfrm>
        <a:graphic>
          <a:graphicData uri="http://schemas.openxmlformats.org/presentationml/2006/ole">
            <p:oleObj spid="_x0000_s4161" name="Equation" r:id="rId11" imgW="1117115" imgH="253890" progId="Equation.DSMT4">
              <p:embed/>
            </p:oleObj>
          </a:graphicData>
        </a:graphic>
      </p:graphicFrame>
      <p:graphicFrame>
        <p:nvGraphicFramePr>
          <p:cNvPr id="6340" name="Object 19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05554047"/>
              </p:ext>
            </p:extLst>
          </p:nvPr>
        </p:nvGraphicFramePr>
        <p:xfrm>
          <a:off x="1649487" y="4604022"/>
          <a:ext cx="666750" cy="271463"/>
        </p:xfrm>
        <a:graphic>
          <a:graphicData uri="http://schemas.openxmlformats.org/presentationml/2006/ole">
            <p:oleObj spid="_x0000_s4162" name="Equation" r:id="rId12" imgW="431425" imgH="177646" progId="Equation.DSMT4">
              <p:embed/>
            </p:oleObj>
          </a:graphicData>
        </a:graphic>
      </p:graphicFrame>
      <p:graphicFrame>
        <p:nvGraphicFramePr>
          <p:cNvPr id="6341" name="Object 19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694812"/>
              </p:ext>
            </p:extLst>
          </p:nvPr>
        </p:nvGraphicFramePr>
        <p:xfrm>
          <a:off x="7020272" y="4149080"/>
          <a:ext cx="1311275" cy="311150"/>
        </p:xfrm>
        <a:graphic>
          <a:graphicData uri="http://schemas.openxmlformats.org/presentationml/2006/ole">
            <p:oleObj spid="_x0000_s4163" name="Equation" r:id="rId13" imgW="850680" imgH="203040" progId="Equation.DSMT4">
              <p:embed/>
            </p:oleObj>
          </a:graphicData>
        </a:graphic>
      </p:graphicFrame>
      <p:sp>
        <p:nvSpPr>
          <p:cNvPr id="205" name="TextBox 204"/>
          <p:cNvSpPr txBox="1">
            <a:spLocks noChangeArrowheads="1"/>
          </p:cNvSpPr>
          <p:nvPr/>
        </p:nvSpPr>
        <p:spPr bwMode="auto">
          <a:xfrm>
            <a:off x="579512" y="3775347"/>
            <a:ext cx="1446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Gill Sans MT" pitchFamily="34" charset="0"/>
              </a:rPr>
              <a:t>Dotted Line</a:t>
            </a:r>
          </a:p>
        </p:txBody>
      </p:sp>
      <p:graphicFrame>
        <p:nvGraphicFramePr>
          <p:cNvPr id="6342" name="Object 19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13237640"/>
              </p:ext>
            </p:extLst>
          </p:nvPr>
        </p:nvGraphicFramePr>
        <p:xfrm>
          <a:off x="1639962" y="5248547"/>
          <a:ext cx="723900" cy="273050"/>
        </p:xfrm>
        <a:graphic>
          <a:graphicData uri="http://schemas.openxmlformats.org/presentationml/2006/ole">
            <p:oleObj spid="_x0000_s4164" name="Equation" r:id="rId14" imgW="469696" imgH="177723" progId="Equation.DSMT4">
              <p:embed/>
            </p:oleObj>
          </a:graphicData>
        </a:graphic>
      </p:graphicFrame>
      <p:graphicFrame>
        <p:nvGraphicFramePr>
          <p:cNvPr id="6343" name="Object 19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74965287"/>
              </p:ext>
            </p:extLst>
          </p:nvPr>
        </p:nvGraphicFramePr>
        <p:xfrm>
          <a:off x="1674887" y="5600972"/>
          <a:ext cx="704850" cy="273050"/>
        </p:xfrm>
        <a:graphic>
          <a:graphicData uri="http://schemas.openxmlformats.org/presentationml/2006/ole">
            <p:oleObj spid="_x0000_s4165" name="Equation" r:id="rId15" imgW="457002" imgH="177723" progId="Equation.DSMT4">
              <p:embed/>
            </p:oleObj>
          </a:graphicData>
        </a:graphic>
      </p:graphicFrame>
      <p:graphicFrame>
        <p:nvGraphicFramePr>
          <p:cNvPr id="6344" name="Object 200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791106530"/>
              </p:ext>
            </p:extLst>
          </p:nvPr>
        </p:nvGraphicFramePr>
        <p:xfrm>
          <a:off x="3973587" y="3051447"/>
          <a:ext cx="723900" cy="273050"/>
        </p:xfrm>
        <a:graphic>
          <a:graphicData uri="http://schemas.openxmlformats.org/presentationml/2006/ole">
            <p:oleObj spid="_x0000_s4166" name="Equation" r:id="rId16" imgW="469696" imgH="177723" progId="Equation.DSMT4">
              <p:embed/>
            </p:oleObj>
          </a:graphicData>
        </a:graphic>
      </p:graphicFrame>
      <p:sp>
        <p:nvSpPr>
          <p:cNvPr id="209" name="TextBox 208"/>
          <p:cNvSpPr txBox="1">
            <a:spLocks noChangeArrowheads="1"/>
          </p:cNvSpPr>
          <p:nvPr/>
        </p:nvSpPr>
        <p:spPr bwMode="auto">
          <a:xfrm>
            <a:off x="238199" y="1932260"/>
            <a:ext cx="3286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Gill Sans MT" pitchFamily="34" charset="0"/>
              </a:rPr>
              <a:t>The system of inequalities</a:t>
            </a:r>
          </a:p>
          <a:p>
            <a:pPr eaLnBrk="1" hangingPunct="1"/>
            <a:r>
              <a:rPr lang="en-CA" sz="2000">
                <a:latin typeface="Gill Sans MT" pitchFamily="34" charset="0"/>
              </a:rPr>
              <a:t> for the shaded region will be:</a:t>
            </a:r>
          </a:p>
        </p:txBody>
      </p:sp>
      <p:graphicFrame>
        <p:nvGraphicFramePr>
          <p:cNvPr id="210" name="Object 20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33578806"/>
              </p:ext>
            </p:extLst>
          </p:nvPr>
        </p:nvGraphicFramePr>
        <p:xfrm>
          <a:off x="683568" y="2996952"/>
          <a:ext cx="1671638" cy="1397000"/>
        </p:xfrm>
        <a:graphic>
          <a:graphicData uri="http://schemas.openxmlformats.org/presentationml/2006/ole">
            <p:oleObj spid="_x0000_s4167" name="Equation" r:id="rId17" imgW="850680" imgH="71100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44906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6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6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6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6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6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6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6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/>
      <p:bldP spid="195" grpId="1"/>
      <p:bldP spid="196" grpId="0" animBg="1"/>
      <p:bldP spid="198" grpId="0"/>
      <p:bldP spid="198" grpId="1"/>
      <p:bldP spid="205" grpId="0"/>
      <p:bldP spid="205" grpId="1"/>
      <p:bldP spid="2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47650"/>
            <a:ext cx="8735888" cy="1295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200" dirty="0" smtClean="0"/>
              <a:t>Ex: Bob needs to study for Biology and Chem.  He spends up to 10hr/wk for both subjects.  For </a:t>
            </a:r>
            <a:r>
              <a:rPr lang="en-CA" sz="2200" dirty="0" err="1" smtClean="0"/>
              <a:t>Chem</a:t>
            </a:r>
            <a:r>
              <a:rPr lang="en-CA" sz="2200" dirty="0" smtClean="0"/>
              <a:t>, he spends at most 6 hrs/wk, and for Biology no more than 5hrs/wk.  Draw a graph to show how many hours he can spend for each subject.</a:t>
            </a:r>
            <a:endParaRPr lang="en-CA" sz="22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46750" y="1603375"/>
            <a:ext cx="3325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Let “x” be the hours on Biology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57863" y="1992313"/>
            <a:ext cx="318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Let “y” be the hours on Chem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7316788" y="2474913"/>
          <a:ext cx="1493837" cy="442912"/>
        </p:xfrm>
        <a:graphic>
          <a:graphicData uri="http://schemas.openxmlformats.org/presentationml/2006/ole">
            <p:oleObj spid="_x0000_s6170" name="Equation" r:id="rId4" imgW="685800" imgH="203200" progId="Equation.DSMT4">
              <p:embed/>
            </p:oleObj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96000" y="2960688"/>
            <a:ext cx="2865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Can’t have negative hours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08838" y="3270250"/>
          <a:ext cx="1328737" cy="387350"/>
        </p:xfrm>
        <a:graphic>
          <a:graphicData uri="http://schemas.openxmlformats.org/presentationml/2006/ole">
            <p:oleObj spid="_x0000_s6171" name="Equation" r:id="rId5" imgW="609336" imgH="177723" progId="Equation.DSMT4">
              <p:embed/>
            </p:oleObj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7196138" y="3733800"/>
          <a:ext cx="1384300" cy="442913"/>
        </p:xfrm>
        <a:graphic>
          <a:graphicData uri="http://schemas.openxmlformats.org/presentationml/2006/ole">
            <p:oleObj spid="_x0000_s6172" name="Equation" r:id="rId6" imgW="634725" imgH="203112" progId="Equation.DSMT4">
              <p:embed/>
            </p:oleObj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281738" y="4319588"/>
            <a:ext cx="2428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Graph each Equation </a:t>
            </a:r>
            <a:br>
              <a:rPr lang="en-CA"/>
            </a:br>
            <a:r>
              <a:rPr lang="en-CA"/>
              <a:t>Separately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346825" y="5113338"/>
            <a:ext cx="25320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The solution will be the</a:t>
            </a:r>
            <a:br>
              <a:rPr lang="en-CA"/>
            </a:br>
            <a:r>
              <a:rPr lang="en-CA"/>
              <a:t> common  Area of all </a:t>
            </a:r>
            <a:br>
              <a:rPr lang="en-CA"/>
            </a:br>
            <a:r>
              <a:rPr lang="en-CA"/>
              <a:t>three equations</a:t>
            </a:r>
          </a:p>
        </p:txBody>
      </p:sp>
      <p:grpSp>
        <p:nvGrpSpPr>
          <p:cNvPr id="6158" name="Group 6"/>
          <p:cNvGrpSpPr>
            <a:grpSpLocks noChangeAspect="1"/>
          </p:cNvGrpSpPr>
          <p:nvPr/>
        </p:nvGrpSpPr>
        <p:grpSpPr bwMode="auto">
          <a:xfrm>
            <a:off x="388938" y="1676400"/>
            <a:ext cx="4716462" cy="5072063"/>
            <a:chOff x="2617" y="808"/>
            <a:chExt cx="3033" cy="3261"/>
          </a:xfrm>
        </p:grpSpPr>
        <p:sp>
          <p:nvSpPr>
            <p:cNvPr id="6166" name="AutoShape 5"/>
            <p:cNvSpPr>
              <a:spLocks noChangeAspect="1" noChangeArrowheads="1" noTextEdit="1"/>
            </p:cNvSpPr>
            <p:nvPr/>
          </p:nvSpPr>
          <p:spPr bwMode="auto">
            <a:xfrm>
              <a:off x="2617" y="808"/>
              <a:ext cx="3033" cy="3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67" name="Rectangle 7"/>
            <p:cNvSpPr>
              <a:spLocks noChangeArrowheads="1"/>
            </p:cNvSpPr>
            <p:nvPr/>
          </p:nvSpPr>
          <p:spPr bwMode="auto">
            <a:xfrm>
              <a:off x="2620" y="815"/>
              <a:ext cx="3027" cy="324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168" name="Line 8"/>
            <p:cNvSpPr>
              <a:spLocks noChangeShapeType="1"/>
            </p:cNvSpPr>
            <p:nvPr/>
          </p:nvSpPr>
          <p:spPr bwMode="auto">
            <a:xfrm flipV="1">
              <a:off x="2836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69" name="Line 9"/>
            <p:cNvSpPr>
              <a:spLocks noChangeShapeType="1"/>
            </p:cNvSpPr>
            <p:nvPr/>
          </p:nvSpPr>
          <p:spPr bwMode="auto">
            <a:xfrm flipV="1">
              <a:off x="283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0" name="Line 10"/>
            <p:cNvSpPr>
              <a:spLocks noChangeShapeType="1"/>
            </p:cNvSpPr>
            <p:nvPr/>
          </p:nvSpPr>
          <p:spPr bwMode="auto">
            <a:xfrm flipV="1">
              <a:off x="326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1" name="Line 11"/>
            <p:cNvSpPr>
              <a:spLocks noChangeShapeType="1"/>
            </p:cNvSpPr>
            <p:nvPr/>
          </p:nvSpPr>
          <p:spPr bwMode="auto">
            <a:xfrm flipV="1">
              <a:off x="327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2" name="Line 12"/>
            <p:cNvSpPr>
              <a:spLocks noChangeShapeType="1"/>
            </p:cNvSpPr>
            <p:nvPr/>
          </p:nvSpPr>
          <p:spPr bwMode="auto">
            <a:xfrm flipV="1">
              <a:off x="348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3" name="Line 13"/>
            <p:cNvSpPr>
              <a:spLocks noChangeShapeType="1"/>
            </p:cNvSpPr>
            <p:nvPr/>
          </p:nvSpPr>
          <p:spPr bwMode="auto">
            <a:xfrm flipV="1">
              <a:off x="348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4" name="Line 14"/>
            <p:cNvSpPr>
              <a:spLocks noChangeShapeType="1"/>
            </p:cNvSpPr>
            <p:nvPr/>
          </p:nvSpPr>
          <p:spPr bwMode="auto">
            <a:xfrm flipV="1">
              <a:off x="3698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5" name="Line 15"/>
            <p:cNvSpPr>
              <a:spLocks noChangeShapeType="1"/>
            </p:cNvSpPr>
            <p:nvPr/>
          </p:nvSpPr>
          <p:spPr bwMode="auto">
            <a:xfrm flipV="1">
              <a:off x="3701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6" name="Line 16"/>
            <p:cNvSpPr>
              <a:spLocks noChangeShapeType="1"/>
            </p:cNvSpPr>
            <p:nvPr/>
          </p:nvSpPr>
          <p:spPr bwMode="auto">
            <a:xfrm flipV="1">
              <a:off x="3914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7" name="Line 17"/>
            <p:cNvSpPr>
              <a:spLocks noChangeShapeType="1"/>
            </p:cNvSpPr>
            <p:nvPr/>
          </p:nvSpPr>
          <p:spPr bwMode="auto">
            <a:xfrm flipV="1">
              <a:off x="3917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8" name="Line 18"/>
            <p:cNvSpPr>
              <a:spLocks noChangeShapeType="1"/>
            </p:cNvSpPr>
            <p:nvPr/>
          </p:nvSpPr>
          <p:spPr bwMode="auto">
            <a:xfrm flipV="1">
              <a:off x="4131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9" name="Line 19"/>
            <p:cNvSpPr>
              <a:spLocks noChangeShapeType="1"/>
            </p:cNvSpPr>
            <p:nvPr/>
          </p:nvSpPr>
          <p:spPr bwMode="auto">
            <a:xfrm flipV="1">
              <a:off x="4134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0" name="Line 20"/>
            <p:cNvSpPr>
              <a:spLocks noChangeShapeType="1"/>
            </p:cNvSpPr>
            <p:nvPr/>
          </p:nvSpPr>
          <p:spPr bwMode="auto">
            <a:xfrm flipV="1">
              <a:off x="4347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1" name="Line 21"/>
            <p:cNvSpPr>
              <a:spLocks noChangeShapeType="1"/>
            </p:cNvSpPr>
            <p:nvPr/>
          </p:nvSpPr>
          <p:spPr bwMode="auto">
            <a:xfrm flipV="1">
              <a:off x="4350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2" name="Line 22"/>
            <p:cNvSpPr>
              <a:spLocks noChangeShapeType="1"/>
            </p:cNvSpPr>
            <p:nvPr/>
          </p:nvSpPr>
          <p:spPr bwMode="auto">
            <a:xfrm flipV="1">
              <a:off x="4563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3" name="Line 23"/>
            <p:cNvSpPr>
              <a:spLocks noChangeShapeType="1"/>
            </p:cNvSpPr>
            <p:nvPr/>
          </p:nvSpPr>
          <p:spPr bwMode="auto">
            <a:xfrm flipV="1">
              <a:off x="4566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4" name="Line 24"/>
            <p:cNvSpPr>
              <a:spLocks noChangeShapeType="1"/>
            </p:cNvSpPr>
            <p:nvPr/>
          </p:nvSpPr>
          <p:spPr bwMode="auto">
            <a:xfrm flipV="1">
              <a:off x="477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5" name="Line 25"/>
            <p:cNvSpPr>
              <a:spLocks noChangeShapeType="1"/>
            </p:cNvSpPr>
            <p:nvPr/>
          </p:nvSpPr>
          <p:spPr bwMode="auto">
            <a:xfrm flipV="1">
              <a:off x="478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6" name="Line 26"/>
            <p:cNvSpPr>
              <a:spLocks noChangeShapeType="1"/>
            </p:cNvSpPr>
            <p:nvPr/>
          </p:nvSpPr>
          <p:spPr bwMode="auto">
            <a:xfrm flipV="1">
              <a:off x="499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7" name="Line 27"/>
            <p:cNvSpPr>
              <a:spLocks noChangeShapeType="1"/>
            </p:cNvSpPr>
            <p:nvPr/>
          </p:nvSpPr>
          <p:spPr bwMode="auto">
            <a:xfrm flipV="1">
              <a:off x="499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8" name="Line 28"/>
            <p:cNvSpPr>
              <a:spLocks noChangeShapeType="1"/>
            </p:cNvSpPr>
            <p:nvPr/>
          </p:nvSpPr>
          <p:spPr bwMode="auto">
            <a:xfrm flipV="1">
              <a:off x="520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9" name="Line 29"/>
            <p:cNvSpPr>
              <a:spLocks noChangeShapeType="1"/>
            </p:cNvSpPr>
            <p:nvPr/>
          </p:nvSpPr>
          <p:spPr bwMode="auto">
            <a:xfrm flipV="1">
              <a:off x="521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0" name="Line 30"/>
            <p:cNvSpPr>
              <a:spLocks noChangeShapeType="1"/>
            </p:cNvSpPr>
            <p:nvPr/>
          </p:nvSpPr>
          <p:spPr bwMode="auto">
            <a:xfrm flipV="1">
              <a:off x="542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1" name="Line 31"/>
            <p:cNvSpPr>
              <a:spLocks noChangeShapeType="1"/>
            </p:cNvSpPr>
            <p:nvPr/>
          </p:nvSpPr>
          <p:spPr bwMode="auto">
            <a:xfrm flipV="1">
              <a:off x="5428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2" name="Line 32"/>
            <p:cNvSpPr>
              <a:spLocks noChangeShapeType="1"/>
            </p:cNvSpPr>
            <p:nvPr/>
          </p:nvSpPr>
          <p:spPr bwMode="auto">
            <a:xfrm>
              <a:off x="2623" y="382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3" name="Line 33"/>
            <p:cNvSpPr>
              <a:spLocks noChangeShapeType="1"/>
            </p:cNvSpPr>
            <p:nvPr/>
          </p:nvSpPr>
          <p:spPr bwMode="auto">
            <a:xfrm>
              <a:off x="2623" y="3827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4" name="Line 34"/>
            <p:cNvSpPr>
              <a:spLocks noChangeShapeType="1"/>
            </p:cNvSpPr>
            <p:nvPr/>
          </p:nvSpPr>
          <p:spPr bwMode="auto">
            <a:xfrm>
              <a:off x="2623" y="3356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5" name="Line 35"/>
            <p:cNvSpPr>
              <a:spLocks noChangeShapeType="1"/>
            </p:cNvSpPr>
            <p:nvPr/>
          </p:nvSpPr>
          <p:spPr bwMode="auto">
            <a:xfrm>
              <a:off x="2623" y="3363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6" name="Line 36"/>
            <p:cNvSpPr>
              <a:spLocks noChangeShapeType="1"/>
            </p:cNvSpPr>
            <p:nvPr/>
          </p:nvSpPr>
          <p:spPr bwMode="auto">
            <a:xfrm>
              <a:off x="2623" y="312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7" name="Line 37"/>
            <p:cNvSpPr>
              <a:spLocks noChangeShapeType="1"/>
            </p:cNvSpPr>
            <p:nvPr/>
          </p:nvSpPr>
          <p:spPr bwMode="auto">
            <a:xfrm>
              <a:off x="2623" y="3134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8" name="Line 38"/>
            <p:cNvSpPr>
              <a:spLocks noChangeShapeType="1"/>
            </p:cNvSpPr>
            <p:nvPr/>
          </p:nvSpPr>
          <p:spPr bwMode="auto">
            <a:xfrm>
              <a:off x="2623" y="2892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9" name="Line 39"/>
            <p:cNvSpPr>
              <a:spLocks noChangeShapeType="1"/>
            </p:cNvSpPr>
            <p:nvPr/>
          </p:nvSpPr>
          <p:spPr bwMode="auto">
            <a:xfrm>
              <a:off x="2623" y="2899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0" name="Line 40"/>
            <p:cNvSpPr>
              <a:spLocks noChangeShapeType="1"/>
            </p:cNvSpPr>
            <p:nvPr/>
          </p:nvSpPr>
          <p:spPr bwMode="auto">
            <a:xfrm>
              <a:off x="2623" y="2664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1" name="Line 41"/>
            <p:cNvSpPr>
              <a:spLocks noChangeShapeType="1"/>
            </p:cNvSpPr>
            <p:nvPr/>
          </p:nvSpPr>
          <p:spPr bwMode="auto">
            <a:xfrm>
              <a:off x="2623" y="267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2" name="Line 42"/>
            <p:cNvSpPr>
              <a:spLocks noChangeShapeType="1"/>
            </p:cNvSpPr>
            <p:nvPr/>
          </p:nvSpPr>
          <p:spPr bwMode="auto">
            <a:xfrm>
              <a:off x="2623" y="242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3" name="Line 43"/>
            <p:cNvSpPr>
              <a:spLocks noChangeShapeType="1"/>
            </p:cNvSpPr>
            <p:nvPr/>
          </p:nvSpPr>
          <p:spPr bwMode="auto">
            <a:xfrm>
              <a:off x="2623" y="2435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4" name="Line 44"/>
            <p:cNvSpPr>
              <a:spLocks noChangeShapeType="1"/>
            </p:cNvSpPr>
            <p:nvPr/>
          </p:nvSpPr>
          <p:spPr bwMode="auto">
            <a:xfrm>
              <a:off x="2623" y="220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5" name="Line 45"/>
            <p:cNvSpPr>
              <a:spLocks noChangeShapeType="1"/>
            </p:cNvSpPr>
            <p:nvPr/>
          </p:nvSpPr>
          <p:spPr bwMode="auto">
            <a:xfrm>
              <a:off x="2623" y="2207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6" name="Line 46"/>
            <p:cNvSpPr>
              <a:spLocks noChangeShapeType="1"/>
            </p:cNvSpPr>
            <p:nvPr/>
          </p:nvSpPr>
          <p:spPr bwMode="auto">
            <a:xfrm>
              <a:off x="2623" y="1971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7" name="Line 47"/>
            <p:cNvSpPr>
              <a:spLocks noChangeShapeType="1"/>
            </p:cNvSpPr>
            <p:nvPr/>
          </p:nvSpPr>
          <p:spPr bwMode="auto">
            <a:xfrm>
              <a:off x="2623" y="197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8" name="Line 48"/>
            <p:cNvSpPr>
              <a:spLocks noChangeShapeType="1"/>
            </p:cNvSpPr>
            <p:nvPr/>
          </p:nvSpPr>
          <p:spPr bwMode="auto">
            <a:xfrm>
              <a:off x="2623" y="1736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9" name="Line 49"/>
            <p:cNvSpPr>
              <a:spLocks noChangeShapeType="1"/>
            </p:cNvSpPr>
            <p:nvPr/>
          </p:nvSpPr>
          <p:spPr bwMode="auto">
            <a:xfrm>
              <a:off x="2623" y="1743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0" name="Line 50"/>
            <p:cNvSpPr>
              <a:spLocks noChangeShapeType="1"/>
            </p:cNvSpPr>
            <p:nvPr/>
          </p:nvSpPr>
          <p:spPr bwMode="auto">
            <a:xfrm>
              <a:off x="2623" y="1507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1" name="Line 51"/>
            <p:cNvSpPr>
              <a:spLocks noChangeShapeType="1"/>
            </p:cNvSpPr>
            <p:nvPr/>
          </p:nvSpPr>
          <p:spPr bwMode="auto">
            <a:xfrm>
              <a:off x="2623" y="1514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2" name="Line 52"/>
            <p:cNvSpPr>
              <a:spLocks noChangeShapeType="1"/>
            </p:cNvSpPr>
            <p:nvPr/>
          </p:nvSpPr>
          <p:spPr bwMode="auto">
            <a:xfrm>
              <a:off x="2623" y="1279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3" name="Line 53"/>
            <p:cNvSpPr>
              <a:spLocks noChangeShapeType="1"/>
            </p:cNvSpPr>
            <p:nvPr/>
          </p:nvSpPr>
          <p:spPr bwMode="auto">
            <a:xfrm>
              <a:off x="2623" y="1285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4" name="Line 54"/>
            <p:cNvSpPr>
              <a:spLocks noChangeShapeType="1"/>
            </p:cNvSpPr>
            <p:nvPr/>
          </p:nvSpPr>
          <p:spPr bwMode="auto">
            <a:xfrm>
              <a:off x="2623" y="1043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5" name="Line 55"/>
            <p:cNvSpPr>
              <a:spLocks noChangeShapeType="1"/>
            </p:cNvSpPr>
            <p:nvPr/>
          </p:nvSpPr>
          <p:spPr bwMode="auto">
            <a:xfrm>
              <a:off x="2623" y="1050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6" name="Line 56"/>
            <p:cNvSpPr>
              <a:spLocks noChangeShapeType="1"/>
            </p:cNvSpPr>
            <p:nvPr/>
          </p:nvSpPr>
          <p:spPr bwMode="auto">
            <a:xfrm>
              <a:off x="2623" y="357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7" name="Line 57"/>
            <p:cNvSpPr>
              <a:spLocks noChangeShapeType="1"/>
            </p:cNvSpPr>
            <p:nvPr/>
          </p:nvSpPr>
          <p:spPr bwMode="auto">
            <a:xfrm>
              <a:off x="2623" y="3585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8" name="Line 58"/>
            <p:cNvSpPr>
              <a:spLocks noChangeShapeType="1"/>
            </p:cNvSpPr>
            <p:nvPr/>
          </p:nvSpPr>
          <p:spPr bwMode="auto">
            <a:xfrm>
              <a:off x="2623" y="3592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9" name="Line 59"/>
            <p:cNvSpPr>
              <a:spLocks noChangeShapeType="1"/>
            </p:cNvSpPr>
            <p:nvPr/>
          </p:nvSpPr>
          <p:spPr bwMode="auto">
            <a:xfrm>
              <a:off x="2623" y="3598"/>
              <a:ext cx="302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0" name="Rectangle 60"/>
            <p:cNvSpPr>
              <a:spLocks noChangeArrowheads="1"/>
            </p:cNvSpPr>
            <p:nvPr/>
          </p:nvSpPr>
          <p:spPr bwMode="auto">
            <a:xfrm>
              <a:off x="5588" y="3376"/>
              <a:ext cx="4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221" name="Freeform 61"/>
            <p:cNvSpPr>
              <a:spLocks/>
            </p:cNvSpPr>
            <p:nvPr/>
          </p:nvSpPr>
          <p:spPr bwMode="auto">
            <a:xfrm>
              <a:off x="5614" y="3531"/>
              <a:ext cx="27" cy="121"/>
            </a:xfrm>
            <a:custGeom>
              <a:avLst/>
              <a:gdLst>
                <a:gd name="T0" fmla="*/ 0 w 27"/>
                <a:gd name="T1" fmla="*/ 0 h 121"/>
                <a:gd name="T2" fmla="*/ 27 w 27"/>
                <a:gd name="T3" fmla="*/ 61 h 121"/>
                <a:gd name="T4" fmla="*/ 0 w 27"/>
                <a:gd name="T5" fmla="*/ 121 h 121"/>
                <a:gd name="T6" fmla="*/ 0 w 27"/>
                <a:gd name="T7" fmla="*/ 0 h 12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121"/>
                <a:gd name="T14" fmla="*/ 27 w 27"/>
                <a:gd name="T15" fmla="*/ 121 h 12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121">
                  <a:moveTo>
                    <a:pt x="0" y="0"/>
                  </a:moveTo>
                  <a:lnTo>
                    <a:pt x="27" y="61"/>
                  </a:lnTo>
                  <a:lnTo>
                    <a:pt x="0" y="1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222" name="Line 62"/>
            <p:cNvSpPr>
              <a:spLocks noChangeShapeType="1"/>
            </p:cNvSpPr>
            <p:nvPr/>
          </p:nvSpPr>
          <p:spPr bwMode="auto">
            <a:xfrm flipV="1">
              <a:off x="3049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3" name="Line 63"/>
            <p:cNvSpPr>
              <a:spLocks noChangeShapeType="1"/>
            </p:cNvSpPr>
            <p:nvPr/>
          </p:nvSpPr>
          <p:spPr bwMode="auto">
            <a:xfrm flipV="1">
              <a:off x="3052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4" name="Line 64"/>
            <p:cNvSpPr>
              <a:spLocks noChangeShapeType="1"/>
            </p:cNvSpPr>
            <p:nvPr/>
          </p:nvSpPr>
          <p:spPr bwMode="auto">
            <a:xfrm flipV="1">
              <a:off x="3055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5" name="Line 65"/>
            <p:cNvSpPr>
              <a:spLocks noChangeShapeType="1"/>
            </p:cNvSpPr>
            <p:nvPr/>
          </p:nvSpPr>
          <p:spPr bwMode="auto">
            <a:xfrm flipV="1">
              <a:off x="3058" y="815"/>
              <a:ext cx="1" cy="324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6" name="Rectangle 66"/>
            <p:cNvSpPr>
              <a:spLocks noChangeArrowheads="1"/>
            </p:cNvSpPr>
            <p:nvPr/>
          </p:nvSpPr>
          <p:spPr bwMode="auto">
            <a:xfrm>
              <a:off x="3091" y="801"/>
              <a:ext cx="4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227" name="Freeform 67"/>
            <p:cNvSpPr>
              <a:spLocks/>
            </p:cNvSpPr>
            <p:nvPr/>
          </p:nvSpPr>
          <p:spPr bwMode="auto">
            <a:xfrm>
              <a:off x="3029" y="821"/>
              <a:ext cx="53" cy="61"/>
            </a:xfrm>
            <a:custGeom>
              <a:avLst/>
              <a:gdLst>
                <a:gd name="T0" fmla="*/ 0 w 53"/>
                <a:gd name="T1" fmla="*/ 61 h 61"/>
                <a:gd name="T2" fmla="*/ 26 w 53"/>
                <a:gd name="T3" fmla="*/ 0 h 61"/>
                <a:gd name="T4" fmla="*/ 53 w 53"/>
                <a:gd name="T5" fmla="*/ 61 h 61"/>
                <a:gd name="T6" fmla="*/ 0 w 53"/>
                <a:gd name="T7" fmla="*/ 61 h 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"/>
                <a:gd name="T13" fmla="*/ 0 h 61"/>
                <a:gd name="T14" fmla="*/ 53 w 53"/>
                <a:gd name="T15" fmla="*/ 61 h 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" h="61">
                  <a:moveTo>
                    <a:pt x="0" y="61"/>
                  </a:moveTo>
                  <a:lnTo>
                    <a:pt x="26" y="0"/>
                  </a:lnTo>
                  <a:lnTo>
                    <a:pt x="53" y="61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228" name="Rectangle 68"/>
            <p:cNvSpPr>
              <a:spLocks noChangeArrowheads="1"/>
            </p:cNvSpPr>
            <p:nvPr/>
          </p:nvSpPr>
          <p:spPr bwMode="auto">
            <a:xfrm>
              <a:off x="2620" y="815"/>
              <a:ext cx="3027" cy="3247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  <p:sp>
          <p:nvSpPr>
            <p:cNvPr id="6229" name="Line 69"/>
            <p:cNvSpPr>
              <a:spLocks noChangeShapeType="1"/>
            </p:cNvSpPr>
            <p:nvPr/>
          </p:nvSpPr>
          <p:spPr bwMode="auto">
            <a:xfrm>
              <a:off x="2839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0" name="Rectangle 70"/>
            <p:cNvSpPr>
              <a:spLocks noChangeArrowheads="1"/>
            </p:cNvSpPr>
            <p:nvPr/>
          </p:nvSpPr>
          <p:spPr bwMode="auto">
            <a:xfrm>
              <a:off x="2810" y="3632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6231" name="Rectangle 71"/>
            <p:cNvSpPr>
              <a:spLocks noChangeArrowheads="1"/>
            </p:cNvSpPr>
            <p:nvPr/>
          </p:nvSpPr>
          <p:spPr bwMode="auto">
            <a:xfrm>
              <a:off x="3067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232" name="Line 72"/>
            <p:cNvSpPr>
              <a:spLocks noChangeShapeType="1"/>
            </p:cNvSpPr>
            <p:nvPr/>
          </p:nvSpPr>
          <p:spPr bwMode="auto">
            <a:xfrm>
              <a:off x="3272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3" name="Rectangle 73"/>
            <p:cNvSpPr>
              <a:spLocks noChangeArrowheads="1"/>
            </p:cNvSpPr>
            <p:nvPr/>
          </p:nvSpPr>
          <p:spPr bwMode="auto">
            <a:xfrm>
              <a:off x="3275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6234" name="Line 74"/>
            <p:cNvSpPr>
              <a:spLocks noChangeShapeType="1"/>
            </p:cNvSpPr>
            <p:nvPr/>
          </p:nvSpPr>
          <p:spPr bwMode="auto">
            <a:xfrm>
              <a:off x="3485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5" name="Rectangle 75"/>
            <p:cNvSpPr>
              <a:spLocks noChangeArrowheads="1"/>
            </p:cNvSpPr>
            <p:nvPr/>
          </p:nvSpPr>
          <p:spPr bwMode="auto">
            <a:xfrm>
              <a:off x="3488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236" name="Line 76"/>
            <p:cNvSpPr>
              <a:spLocks noChangeShapeType="1"/>
            </p:cNvSpPr>
            <p:nvPr/>
          </p:nvSpPr>
          <p:spPr bwMode="auto">
            <a:xfrm>
              <a:off x="3701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7" name="Rectangle 77"/>
            <p:cNvSpPr>
              <a:spLocks noChangeArrowheads="1"/>
            </p:cNvSpPr>
            <p:nvPr/>
          </p:nvSpPr>
          <p:spPr bwMode="auto">
            <a:xfrm>
              <a:off x="3704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6238" name="Line 78"/>
            <p:cNvSpPr>
              <a:spLocks noChangeShapeType="1"/>
            </p:cNvSpPr>
            <p:nvPr/>
          </p:nvSpPr>
          <p:spPr bwMode="auto">
            <a:xfrm>
              <a:off x="3917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9" name="Rectangle 79"/>
            <p:cNvSpPr>
              <a:spLocks noChangeArrowheads="1"/>
            </p:cNvSpPr>
            <p:nvPr/>
          </p:nvSpPr>
          <p:spPr bwMode="auto">
            <a:xfrm>
              <a:off x="3920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240" name="Line 80"/>
            <p:cNvSpPr>
              <a:spLocks noChangeShapeType="1"/>
            </p:cNvSpPr>
            <p:nvPr/>
          </p:nvSpPr>
          <p:spPr bwMode="auto">
            <a:xfrm>
              <a:off x="4134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1" name="Rectangle 81"/>
            <p:cNvSpPr>
              <a:spLocks noChangeArrowheads="1"/>
            </p:cNvSpPr>
            <p:nvPr/>
          </p:nvSpPr>
          <p:spPr bwMode="auto">
            <a:xfrm>
              <a:off x="4136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6242" name="Line 82"/>
            <p:cNvSpPr>
              <a:spLocks noChangeShapeType="1"/>
            </p:cNvSpPr>
            <p:nvPr/>
          </p:nvSpPr>
          <p:spPr bwMode="auto">
            <a:xfrm>
              <a:off x="4350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3" name="Rectangle 83"/>
            <p:cNvSpPr>
              <a:spLocks noChangeArrowheads="1"/>
            </p:cNvSpPr>
            <p:nvPr/>
          </p:nvSpPr>
          <p:spPr bwMode="auto">
            <a:xfrm>
              <a:off x="4353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244" name="Line 84"/>
            <p:cNvSpPr>
              <a:spLocks noChangeShapeType="1"/>
            </p:cNvSpPr>
            <p:nvPr/>
          </p:nvSpPr>
          <p:spPr bwMode="auto">
            <a:xfrm>
              <a:off x="4566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5" name="Rectangle 85"/>
            <p:cNvSpPr>
              <a:spLocks noChangeArrowheads="1"/>
            </p:cNvSpPr>
            <p:nvPr/>
          </p:nvSpPr>
          <p:spPr bwMode="auto">
            <a:xfrm>
              <a:off x="4569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6246" name="Line 86"/>
            <p:cNvSpPr>
              <a:spLocks noChangeShapeType="1"/>
            </p:cNvSpPr>
            <p:nvPr/>
          </p:nvSpPr>
          <p:spPr bwMode="auto">
            <a:xfrm>
              <a:off x="4782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7" name="Rectangle 87"/>
            <p:cNvSpPr>
              <a:spLocks noChangeArrowheads="1"/>
            </p:cNvSpPr>
            <p:nvPr/>
          </p:nvSpPr>
          <p:spPr bwMode="auto">
            <a:xfrm>
              <a:off x="4785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6248" name="Line 88"/>
            <p:cNvSpPr>
              <a:spLocks noChangeShapeType="1"/>
            </p:cNvSpPr>
            <p:nvPr/>
          </p:nvSpPr>
          <p:spPr bwMode="auto">
            <a:xfrm>
              <a:off x="4995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9" name="Rectangle 89"/>
            <p:cNvSpPr>
              <a:spLocks noChangeArrowheads="1"/>
            </p:cNvSpPr>
            <p:nvPr/>
          </p:nvSpPr>
          <p:spPr bwMode="auto">
            <a:xfrm>
              <a:off x="4998" y="36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6250" name="Line 90"/>
            <p:cNvSpPr>
              <a:spLocks noChangeShapeType="1"/>
            </p:cNvSpPr>
            <p:nvPr/>
          </p:nvSpPr>
          <p:spPr bwMode="auto">
            <a:xfrm>
              <a:off x="5212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1" name="Rectangle 91"/>
            <p:cNvSpPr>
              <a:spLocks noChangeArrowheads="1"/>
            </p:cNvSpPr>
            <p:nvPr/>
          </p:nvSpPr>
          <p:spPr bwMode="auto">
            <a:xfrm>
              <a:off x="5182" y="3632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6252" name="Line 92"/>
            <p:cNvSpPr>
              <a:spLocks noChangeShapeType="1"/>
            </p:cNvSpPr>
            <p:nvPr/>
          </p:nvSpPr>
          <p:spPr bwMode="auto">
            <a:xfrm>
              <a:off x="5428" y="3558"/>
              <a:ext cx="1" cy="7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3" name="Rectangle 93"/>
            <p:cNvSpPr>
              <a:spLocks noChangeArrowheads="1"/>
            </p:cNvSpPr>
            <p:nvPr/>
          </p:nvSpPr>
          <p:spPr bwMode="auto">
            <a:xfrm>
              <a:off x="5398" y="3632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11</a:t>
              </a:r>
              <a:endParaRPr lang="en-US"/>
            </a:p>
          </p:txBody>
        </p:sp>
        <p:sp>
          <p:nvSpPr>
            <p:cNvPr id="6254" name="Rectangle 94"/>
            <p:cNvSpPr>
              <a:spLocks noChangeArrowheads="1"/>
            </p:cNvSpPr>
            <p:nvPr/>
          </p:nvSpPr>
          <p:spPr bwMode="auto">
            <a:xfrm>
              <a:off x="2978" y="3760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6255" name="Line 95"/>
            <p:cNvSpPr>
              <a:spLocks noChangeShapeType="1"/>
            </p:cNvSpPr>
            <p:nvPr/>
          </p:nvSpPr>
          <p:spPr bwMode="auto">
            <a:xfrm>
              <a:off x="3041" y="3827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6" name="Rectangle 96"/>
            <p:cNvSpPr>
              <a:spLocks noChangeArrowheads="1"/>
            </p:cNvSpPr>
            <p:nvPr/>
          </p:nvSpPr>
          <p:spPr bwMode="auto">
            <a:xfrm>
              <a:off x="3008" y="3296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6257" name="Line 97"/>
            <p:cNvSpPr>
              <a:spLocks noChangeShapeType="1"/>
            </p:cNvSpPr>
            <p:nvPr/>
          </p:nvSpPr>
          <p:spPr bwMode="auto">
            <a:xfrm>
              <a:off x="3041" y="3363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8" name="Rectangle 98"/>
            <p:cNvSpPr>
              <a:spLocks noChangeArrowheads="1"/>
            </p:cNvSpPr>
            <p:nvPr/>
          </p:nvSpPr>
          <p:spPr bwMode="auto">
            <a:xfrm>
              <a:off x="3008" y="3067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259" name="Line 99"/>
            <p:cNvSpPr>
              <a:spLocks noChangeShapeType="1"/>
            </p:cNvSpPr>
            <p:nvPr/>
          </p:nvSpPr>
          <p:spPr bwMode="auto">
            <a:xfrm>
              <a:off x="3041" y="3134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0" name="Rectangle 100"/>
            <p:cNvSpPr>
              <a:spLocks noChangeArrowheads="1"/>
            </p:cNvSpPr>
            <p:nvPr/>
          </p:nvSpPr>
          <p:spPr bwMode="auto">
            <a:xfrm>
              <a:off x="3008" y="2832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6261" name="Line 101"/>
            <p:cNvSpPr>
              <a:spLocks noChangeShapeType="1"/>
            </p:cNvSpPr>
            <p:nvPr/>
          </p:nvSpPr>
          <p:spPr bwMode="auto">
            <a:xfrm>
              <a:off x="3041" y="2899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2" name="Rectangle 102"/>
            <p:cNvSpPr>
              <a:spLocks noChangeArrowheads="1"/>
            </p:cNvSpPr>
            <p:nvPr/>
          </p:nvSpPr>
          <p:spPr bwMode="auto">
            <a:xfrm>
              <a:off x="3008" y="2603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263" name="Line 103"/>
            <p:cNvSpPr>
              <a:spLocks noChangeShapeType="1"/>
            </p:cNvSpPr>
            <p:nvPr/>
          </p:nvSpPr>
          <p:spPr bwMode="auto">
            <a:xfrm>
              <a:off x="3041" y="2670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4" name="Rectangle 104"/>
            <p:cNvSpPr>
              <a:spLocks noChangeArrowheads="1"/>
            </p:cNvSpPr>
            <p:nvPr/>
          </p:nvSpPr>
          <p:spPr bwMode="auto">
            <a:xfrm>
              <a:off x="3008" y="2368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6265" name="Line 105"/>
            <p:cNvSpPr>
              <a:spLocks noChangeShapeType="1"/>
            </p:cNvSpPr>
            <p:nvPr/>
          </p:nvSpPr>
          <p:spPr bwMode="auto">
            <a:xfrm>
              <a:off x="3041" y="2435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6" name="Rectangle 106"/>
            <p:cNvSpPr>
              <a:spLocks noChangeArrowheads="1"/>
            </p:cNvSpPr>
            <p:nvPr/>
          </p:nvSpPr>
          <p:spPr bwMode="auto">
            <a:xfrm>
              <a:off x="3008" y="2139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267" name="Line 107"/>
            <p:cNvSpPr>
              <a:spLocks noChangeShapeType="1"/>
            </p:cNvSpPr>
            <p:nvPr/>
          </p:nvSpPr>
          <p:spPr bwMode="auto">
            <a:xfrm>
              <a:off x="3041" y="2207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8" name="Rectangle 108"/>
            <p:cNvSpPr>
              <a:spLocks noChangeArrowheads="1"/>
            </p:cNvSpPr>
            <p:nvPr/>
          </p:nvSpPr>
          <p:spPr bwMode="auto">
            <a:xfrm>
              <a:off x="3008" y="1911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6269" name="Line 109"/>
            <p:cNvSpPr>
              <a:spLocks noChangeShapeType="1"/>
            </p:cNvSpPr>
            <p:nvPr/>
          </p:nvSpPr>
          <p:spPr bwMode="auto">
            <a:xfrm>
              <a:off x="3041" y="1978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0" name="Rectangle 110"/>
            <p:cNvSpPr>
              <a:spLocks noChangeArrowheads="1"/>
            </p:cNvSpPr>
            <p:nvPr/>
          </p:nvSpPr>
          <p:spPr bwMode="auto">
            <a:xfrm>
              <a:off x="3008" y="1675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6271" name="Line 111"/>
            <p:cNvSpPr>
              <a:spLocks noChangeShapeType="1"/>
            </p:cNvSpPr>
            <p:nvPr/>
          </p:nvSpPr>
          <p:spPr bwMode="auto">
            <a:xfrm>
              <a:off x="3041" y="1743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2" name="Rectangle 112"/>
            <p:cNvSpPr>
              <a:spLocks noChangeArrowheads="1"/>
            </p:cNvSpPr>
            <p:nvPr/>
          </p:nvSpPr>
          <p:spPr bwMode="auto">
            <a:xfrm>
              <a:off x="3008" y="1447"/>
              <a:ext cx="5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6273" name="Line 113"/>
            <p:cNvSpPr>
              <a:spLocks noChangeShapeType="1"/>
            </p:cNvSpPr>
            <p:nvPr/>
          </p:nvSpPr>
          <p:spPr bwMode="auto">
            <a:xfrm>
              <a:off x="3041" y="1514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4" name="Rectangle 114"/>
            <p:cNvSpPr>
              <a:spLocks noChangeArrowheads="1"/>
            </p:cNvSpPr>
            <p:nvPr/>
          </p:nvSpPr>
          <p:spPr bwMode="auto">
            <a:xfrm>
              <a:off x="2978" y="1218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6275" name="Line 115"/>
            <p:cNvSpPr>
              <a:spLocks noChangeShapeType="1"/>
            </p:cNvSpPr>
            <p:nvPr/>
          </p:nvSpPr>
          <p:spPr bwMode="auto">
            <a:xfrm>
              <a:off x="3041" y="1285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6" name="Rectangle 116"/>
            <p:cNvSpPr>
              <a:spLocks noChangeArrowheads="1"/>
            </p:cNvSpPr>
            <p:nvPr/>
          </p:nvSpPr>
          <p:spPr bwMode="auto">
            <a:xfrm>
              <a:off x="2978" y="983"/>
              <a:ext cx="89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11</a:t>
              </a:r>
              <a:endParaRPr lang="en-US"/>
            </a:p>
          </p:txBody>
        </p:sp>
        <p:sp>
          <p:nvSpPr>
            <p:cNvPr id="6277" name="Line 117"/>
            <p:cNvSpPr>
              <a:spLocks noChangeShapeType="1"/>
            </p:cNvSpPr>
            <p:nvPr/>
          </p:nvSpPr>
          <p:spPr bwMode="auto">
            <a:xfrm>
              <a:off x="3041" y="1050"/>
              <a:ext cx="3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8" name="Rectangle 118"/>
            <p:cNvSpPr>
              <a:spLocks noChangeArrowheads="1"/>
            </p:cNvSpPr>
            <p:nvPr/>
          </p:nvSpPr>
          <p:spPr bwMode="auto">
            <a:xfrm>
              <a:off x="2620" y="815"/>
              <a:ext cx="3027" cy="3247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Gill Sans MT" pitchFamily="34" charset="0"/>
              </a:endParaRPr>
            </a:p>
          </p:txBody>
        </p:sp>
      </p:grpSp>
      <p:sp>
        <p:nvSpPr>
          <p:cNvPr id="126" name="Rectangle 125"/>
          <p:cNvSpPr/>
          <p:nvPr/>
        </p:nvSpPr>
        <p:spPr>
          <a:xfrm>
            <a:off x="1093788" y="1714500"/>
            <a:ext cx="1668462" cy="5032375"/>
          </a:xfrm>
          <a:prstGeom prst="rect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27" name="Object 65"/>
          <p:cNvGraphicFramePr>
            <a:graphicFrameLocks noChangeAspect="1"/>
          </p:cNvGraphicFramePr>
          <p:nvPr/>
        </p:nvGraphicFramePr>
        <p:xfrm>
          <a:off x="1244600" y="3054350"/>
          <a:ext cx="1211263" cy="352425"/>
        </p:xfrm>
        <a:graphic>
          <a:graphicData uri="http://schemas.openxmlformats.org/presentationml/2006/ole">
            <p:oleObj spid="_x0000_s6173" name="Equation" r:id="rId7" imgW="609336" imgH="177723" progId="Equation.DSMT4">
              <p:embed/>
            </p:oleObj>
          </a:graphicData>
        </a:graphic>
      </p:graphicFrame>
      <p:sp>
        <p:nvSpPr>
          <p:cNvPr id="128" name="Rectangle 127"/>
          <p:cNvSpPr/>
          <p:nvPr/>
        </p:nvSpPr>
        <p:spPr>
          <a:xfrm>
            <a:off x="420688" y="3867150"/>
            <a:ext cx="4692650" cy="2122488"/>
          </a:xfrm>
          <a:prstGeom prst="rect">
            <a:avLst/>
          </a:prstGeom>
          <a:solidFill>
            <a:srgbClr val="FF000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29" name="Object 67"/>
          <p:cNvGraphicFramePr>
            <a:graphicFrameLocks noChangeAspect="1"/>
          </p:cNvGraphicFramePr>
          <p:nvPr/>
        </p:nvGraphicFramePr>
        <p:xfrm>
          <a:off x="1425575" y="4592638"/>
          <a:ext cx="1258888" cy="403225"/>
        </p:xfrm>
        <a:graphic>
          <a:graphicData uri="http://schemas.openxmlformats.org/presentationml/2006/ole">
            <p:oleObj spid="_x0000_s6174" name="Equation" r:id="rId8" imgW="634725" imgH="203112" progId="Equation.DSMT4">
              <p:embed/>
            </p:oleObj>
          </a:graphicData>
        </a:graphic>
      </p:graphicFrame>
      <p:graphicFrame>
        <p:nvGraphicFramePr>
          <p:cNvPr id="130" name="Object 68"/>
          <p:cNvGraphicFramePr>
            <a:graphicFrameLocks noChangeAspect="1"/>
          </p:cNvGraphicFramePr>
          <p:nvPr/>
        </p:nvGraphicFramePr>
        <p:xfrm>
          <a:off x="1195388" y="4010025"/>
          <a:ext cx="1357312" cy="401638"/>
        </p:xfrm>
        <a:graphic>
          <a:graphicData uri="http://schemas.openxmlformats.org/presentationml/2006/ole">
            <p:oleObj spid="_x0000_s6175" name="Equation" r:id="rId9" imgW="685800" imgH="203200" progId="Equation.DSMT4">
              <p:embed/>
            </p:oleObj>
          </a:graphicData>
        </a:graphic>
      </p:graphicFrame>
      <p:sp>
        <p:nvSpPr>
          <p:cNvPr id="132" name="Right Triangle 131"/>
          <p:cNvSpPr/>
          <p:nvPr/>
        </p:nvSpPr>
        <p:spPr>
          <a:xfrm>
            <a:off x="387350" y="1598613"/>
            <a:ext cx="4713288" cy="5153025"/>
          </a:xfrm>
          <a:prstGeom prst="rtTriangle">
            <a:avLst/>
          </a:prstGeom>
          <a:solidFill>
            <a:srgbClr val="00B05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35" name="Straight Arrow Connector 134"/>
          <p:cNvCxnSpPr/>
          <p:nvPr/>
        </p:nvCxnSpPr>
        <p:spPr>
          <a:xfrm rot="16200000" flipV="1">
            <a:off x="234950" y="1841500"/>
            <a:ext cx="5051425" cy="4721225"/>
          </a:xfrm>
          <a:prstGeom prst="straightConnector1">
            <a:avLst/>
          </a:prstGeom>
          <a:ln w="38100">
            <a:prstDash val="solid"/>
            <a:headEnd type="stealt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Right Triangle 130"/>
          <p:cNvSpPr/>
          <p:nvPr/>
        </p:nvSpPr>
        <p:spPr>
          <a:xfrm>
            <a:off x="2408238" y="3846513"/>
            <a:ext cx="358775" cy="357187"/>
          </a:xfrm>
          <a:prstGeom prst="rtTriangle">
            <a:avLst/>
          </a:prstGeom>
          <a:solidFill>
            <a:srgbClr val="7030A0">
              <a:alpha val="29000"/>
            </a:srgbClr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0" name="Rectangle 139"/>
          <p:cNvSpPr/>
          <p:nvPr/>
        </p:nvSpPr>
        <p:spPr>
          <a:xfrm>
            <a:off x="1092200" y="3859213"/>
            <a:ext cx="1306513" cy="344487"/>
          </a:xfrm>
          <a:prstGeom prst="rect">
            <a:avLst/>
          </a:prstGeom>
          <a:solidFill>
            <a:srgbClr val="7030A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1" name="Rectangle 140"/>
          <p:cNvSpPr/>
          <p:nvPr/>
        </p:nvSpPr>
        <p:spPr>
          <a:xfrm>
            <a:off x="1090613" y="4202113"/>
            <a:ext cx="1641475" cy="1758950"/>
          </a:xfrm>
          <a:prstGeom prst="rect">
            <a:avLst/>
          </a:prstGeom>
          <a:solidFill>
            <a:srgbClr val="7030A0">
              <a:alpha val="2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91112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0" grpId="0"/>
      <p:bldP spid="11" grpId="0"/>
      <p:bldP spid="126" grpId="0" animBg="1"/>
      <p:bldP spid="126" grpId="1" animBg="1"/>
      <p:bldP spid="128" grpId="0" animBg="1"/>
      <p:bldP spid="128" grpId="1" animBg="1"/>
      <p:bldP spid="132" grpId="0" animBg="1"/>
      <p:bldP spid="132" grpId="1" animBg="1"/>
      <p:bldP spid="131" grpId="0" animBg="1"/>
      <p:bldP spid="140" grpId="0" animBg="1"/>
      <p:bldP spid="1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485800"/>
            <a:ext cx="8826946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400" dirty="0" smtClean="0"/>
              <a:t>Challenge: A field trip can have up to 50 </a:t>
            </a:r>
            <a:r>
              <a:rPr lang="en-CA" sz="2400" dirty="0" err="1" smtClean="0"/>
              <a:t>ppl</a:t>
            </a:r>
            <a:r>
              <a:rPr lang="en-CA" sz="2400" dirty="0" smtClean="0"/>
              <a:t>.  and the budget is </a:t>
            </a:r>
            <a:r>
              <a:rPr lang="en-CA" sz="2400" dirty="0" smtClean="0"/>
              <a:t>$50</a:t>
            </a:r>
            <a:r>
              <a:rPr lang="en-CA" sz="2400" dirty="0" smtClean="0"/>
              <a:t>.  If an adult cost $3 and a student cost $1, draw a graph to show many students and adults can attend?</a:t>
            </a:r>
            <a:endParaRPr lang="en-CA" sz="24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46750" y="1603375"/>
            <a:ext cx="2686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Let “x” be the # of Adults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57863" y="1992313"/>
            <a:ext cx="2967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Let “y” be the # of Students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864350" y="2474913"/>
          <a:ext cx="1522413" cy="442912"/>
        </p:xfrm>
        <a:graphic>
          <a:graphicData uri="http://schemas.openxmlformats.org/presentationml/2006/ole">
            <p:oleObj spid="_x0000_s7194" name="Equation" r:id="rId4" imgW="698197" imgH="203112" progId="Equation.DSMT4">
              <p:embed/>
            </p:oleObj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886450" y="3475038"/>
            <a:ext cx="3006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Can’t have negative People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458075" y="3822700"/>
          <a:ext cx="830263" cy="387350"/>
        </p:xfrm>
        <a:graphic>
          <a:graphicData uri="http://schemas.openxmlformats.org/presentationml/2006/ole">
            <p:oleObj spid="_x0000_s7195" name="Equation" r:id="rId5" imgW="380670" imgH="177646" progId="Equation.DSMT4">
              <p:embed/>
            </p:oleObj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7491413" y="4324350"/>
          <a:ext cx="830262" cy="442913"/>
        </p:xfrm>
        <a:graphic>
          <a:graphicData uri="http://schemas.openxmlformats.org/presentationml/2006/ole">
            <p:oleObj spid="_x0000_s7196" name="Equation" r:id="rId6" imgW="380835" imgH="203112" progId="Equation.DSMT4">
              <p:embed/>
            </p:oleObj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796136" y="4833938"/>
            <a:ext cx="291447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Graph each Equation </a:t>
            </a:r>
            <a:br>
              <a:rPr lang="en-CA" dirty="0"/>
            </a:br>
            <a:r>
              <a:rPr lang="en-CA" dirty="0"/>
              <a:t>Separately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724128" y="5661248"/>
            <a:ext cx="25320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The solution will be the</a:t>
            </a:r>
            <a:br>
              <a:rPr lang="en-CA" dirty="0"/>
            </a:br>
            <a:r>
              <a:rPr lang="en-CA" dirty="0"/>
              <a:t> common  Area of all </a:t>
            </a:r>
            <a:br>
              <a:rPr lang="en-CA" dirty="0"/>
            </a:br>
            <a:r>
              <a:rPr lang="en-CA" dirty="0"/>
              <a:t>three equations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692900" y="2976563"/>
          <a:ext cx="1689100" cy="442912"/>
        </p:xfrm>
        <a:graphic>
          <a:graphicData uri="http://schemas.openxmlformats.org/presentationml/2006/ole">
            <p:oleObj spid="_x0000_s7197" name="Equation" r:id="rId7" imgW="774364" imgH="203112" progId="Equation.DSMT4">
              <p:embed/>
            </p:oleObj>
          </a:graphicData>
        </a:graphic>
      </p:graphicFrame>
      <p:grpSp>
        <p:nvGrpSpPr>
          <p:cNvPr id="7182" name="Group 11"/>
          <p:cNvGrpSpPr>
            <a:grpSpLocks noChangeAspect="1"/>
          </p:cNvGrpSpPr>
          <p:nvPr/>
        </p:nvGrpSpPr>
        <p:grpSpPr bwMode="auto">
          <a:xfrm>
            <a:off x="495300" y="1681163"/>
            <a:ext cx="4857750" cy="4918075"/>
            <a:chOff x="312" y="1059"/>
            <a:chExt cx="3060" cy="3098"/>
          </a:xfrm>
        </p:grpSpPr>
        <p:sp>
          <p:nvSpPr>
            <p:cNvPr id="7186" name="AutoShape 10"/>
            <p:cNvSpPr>
              <a:spLocks noChangeAspect="1" noChangeArrowheads="1" noTextEdit="1"/>
            </p:cNvSpPr>
            <p:nvPr/>
          </p:nvSpPr>
          <p:spPr bwMode="auto">
            <a:xfrm>
              <a:off x="312" y="1065"/>
              <a:ext cx="3060" cy="3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87" name="Rectangle 12"/>
            <p:cNvSpPr>
              <a:spLocks noChangeArrowheads="1"/>
            </p:cNvSpPr>
            <p:nvPr/>
          </p:nvSpPr>
          <p:spPr bwMode="auto">
            <a:xfrm>
              <a:off x="315" y="1071"/>
              <a:ext cx="3054" cy="3080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188" name="Line 13"/>
            <p:cNvSpPr>
              <a:spLocks noChangeShapeType="1"/>
            </p:cNvSpPr>
            <p:nvPr/>
          </p:nvSpPr>
          <p:spPr bwMode="auto">
            <a:xfrm flipV="1">
              <a:off x="569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89" name="Line 14"/>
            <p:cNvSpPr>
              <a:spLocks noChangeShapeType="1"/>
            </p:cNvSpPr>
            <p:nvPr/>
          </p:nvSpPr>
          <p:spPr bwMode="auto">
            <a:xfrm flipV="1">
              <a:off x="572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0" name="Line 15"/>
            <p:cNvSpPr>
              <a:spLocks noChangeShapeType="1"/>
            </p:cNvSpPr>
            <p:nvPr/>
          </p:nvSpPr>
          <p:spPr bwMode="auto">
            <a:xfrm flipV="1">
              <a:off x="1077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1" name="Line 16"/>
            <p:cNvSpPr>
              <a:spLocks noChangeShapeType="1"/>
            </p:cNvSpPr>
            <p:nvPr/>
          </p:nvSpPr>
          <p:spPr bwMode="auto">
            <a:xfrm flipV="1">
              <a:off x="1080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2" name="Line 17"/>
            <p:cNvSpPr>
              <a:spLocks noChangeShapeType="1"/>
            </p:cNvSpPr>
            <p:nvPr/>
          </p:nvSpPr>
          <p:spPr bwMode="auto">
            <a:xfrm flipV="1">
              <a:off x="1331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3" name="Line 18"/>
            <p:cNvSpPr>
              <a:spLocks noChangeShapeType="1"/>
            </p:cNvSpPr>
            <p:nvPr/>
          </p:nvSpPr>
          <p:spPr bwMode="auto">
            <a:xfrm flipV="1">
              <a:off x="1334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4" name="Line 19"/>
            <p:cNvSpPr>
              <a:spLocks noChangeShapeType="1"/>
            </p:cNvSpPr>
            <p:nvPr/>
          </p:nvSpPr>
          <p:spPr bwMode="auto">
            <a:xfrm flipV="1">
              <a:off x="1585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5" name="Line 20"/>
            <p:cNvSpPr>
              <a:spLocks noChangeShapeType="1"/>
            </p:cNvSpPr>
            <p:nvPr/>
          </p:nvSpPr>
          <p:spPr bwMode="auto">
            <a:xfrm flipV="1">
              <a:off x="1588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6" name="Line 21"/>
            <p:cNvSpPr>
              <a:spLocks noChangeShapeType="1"/>
            </p:cNvSpPr>
            <p:nvPr/>
          </p:nvSpPr>
          <p:spPr bwMode="auto">
            <a:xfrm flipV="1">
              <a:off x="1839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7" name="Line 22"/>
            <p:cNvSpPr>
              <a:spLocks noChangeShapeType="1"/>
            </p:cNvSpPr>
            <p:nvPr/>
          </p:nvSpPr>
          <p:spPr bwMode="auto">
            <a:xfrm flipV="1">
              <a:off x="1842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8" name="Line 23"/>
            <p:cNvSpPr>
              <a:spLocks noChangeShapeType="1"/>
            </p:cNvSpPr>
            <p:nvPr/>
          </p:nvSpPr>
          <p:spPr bwMode="auto">
            <a:xfrm flipV="1">
              <a:off x="2093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9" name="Line 24"/>
            <p:cNvSpPr>
              <a:spLocks noChangeShapeType="1"/>
            </p:cNvSpPr>
            <p:nvPr/>
          </p:nvSpPr>
          <p:spPr bwMode="auto">
            <a:xfrm flipV="1">
              <a:off x="2096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0" name="Line 25"/>
            <p:cNvSpPr>
              <a:spLocks noChangeShapeType="1"/>
            </p:cNvSpPr>
            <p:nvPr/>
          </p:nvSpPr>
          <p:spPr bwMode="auto">
            <a:xfrm flipV="1">
              <a:off x="2347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1" name="Line 26"/>
            <p:cNvSpPr>
              <a:spLocks noChangeShapeType="1"/>
            </p:cNvSpPr>
            <p:nvPr/>
          </p:nvSpPr>
          <p:spPr bwMode="auto">
            <a:xfrm flipV="1">
              <a:off x="2350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2" name="Line 27"/>
            <p:cNvSpPr>
              <a:spLocks noChangeShapeType="1"/>
            </p:cNvSpPr>
            <p:nvPr/>
          </p:nvSpPr>
          <p:spPr bwMode="auto">
            <a:xfrm flipV="1">
              <a:off x="2601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3" name="Line 28"/>
            <p:cNvSpPr>
              <a:spLocks noChangeShapeType="1"/>
            </p:cNvSpPr>
            <p:nvPr/>
          </p:nvSpPr>
          <p:spPr bwMode="auto">
            <a:xfrm flipV="1">
              <a:off x="2604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4" name="Line 29"/>
            <p:cNvSpPr>
              <a:spLocks noChangeShapeType="1"/>
            </p:cNvSpPr>
            <p:nvPr/>
          </p:nvSpPr>
          <p:spPr bwMode="auto">
            <a:xfrm flipV="1">
              <a:off x="2855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5" name="Line 30"/>
            <p:cNvSpPr>
              <a:spLocks noChangeShapeType="1"/>
            </p:cNvSpPr>
            <p:nvPr/>
          </p:nvSpPr>
          <p:spPr bwMode="auto">
            <a:xfrm flipV="1">
              <a:off x="2858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6" name="Line 31"/>
            <p:cNvSpPr>
              <a:spLocks noChangeShapeType="1"/>
            </p:cNvSpPr>
            <p:nvPr/>
          </p:nvSpPr>
          <p:spPr bwMode="auto">
            <a:xfrm flipV="1">
              <a:off x="3109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7" name="Line 32"/>
            <p:cNvSpPr>
              <a:spLocks noChangeShapeType="1"/>
            </p:cNvSpPr>
            <p:nvPr/>
          </p:nvSpPr>
          <p:spPr bwMode="auto">
            <a:xfrm flipV="1">
              <a:off x="3112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8" name="Line 33"/>
            <p:cNvSpPr>
              <a:spLocks noChangeShapeType="1"/>
            </p:cNvSpPr>
            <p:nvPr/>
          </p:nvSpPr>
          <p:spPr bwMode="auto">
            <a:xfrm>
              <a:off x="318" y="3921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9" name="Line 34"/>
            <p:cNvSpPr>
              <a:spLocks noChangeShapeType="1"/>
            </p:cNvSpPr>
            <p:nvPr/>
          </p:nvSpPr>
          <p:spPr bwMode="auto">
            <a:xfrm>
              <a:off x="318" y="3928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0" name="Line 35"/>
            <p:cNvSpPr>
              <a:spLocks noChangeShapeType="1"/>
            </p:cNvSpPr>
            <p:nvPr/>
          </p:nvSpPr>
          <p:spPr bwMode="auto">
            <a:xfrm>
              <a:off x="318" y="3481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1" name="Line 36"/>
            <p:cNvSpPr>
              <a:spLocks noChangeShapeType="1"/>
            </p:cNvSpPr>
            <p:nvPr/>
          </p:nvSpPr>
          <p:spPr bwMode="auto">
            <a:xfrm>
              <a:off x="318" y="3488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2" name="Line 37"/>
            <p:cNvSpPr>
              <a:spLocks noChangeShapeType="1"/>
            </p:cNvSpPr>
            <p:nvPr/>
          </p:nvSpPr>
          <p:spPr bwMode="auto">
            <a:xfrm>
              <a:off x="318" y="3265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3" name="Line 38"/>
            <p:cNvSpPr>
              <a:spLocks noChangeShapeType="1"/>
            </p:cNvSpPr>
            <p:nvPr/>
          </p:nvSpPr>
          <p:spPr bwMode="auto">
            <a:xfrm>
              <a:off x="318" y="3271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4" name="Line 39"/>
            <p:cNvSpPr>
              <a:spLocks noChangeShapeType="1"/>
            </p:cNvSpPr>
            <p:nvPr/>
          </p:nvSpPr>
          <p:spPr bwMode="auto">
            <a:xfrm>
              <a:off x="318" y="3041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5" name="Line 40"/>
            <p:cNvSpPr>
              <a:spLocks noChangeShapeType="1"/>
            </p:cNvSpPr>
            <p:nvPr/>
          </p:nvSpPr>
          <p:spPr bwMode="auto">
            <a:xfrm>
              <a:off x="318" y="3048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6" name="Line 41"/>
            <p:cNvSpPr>
              <a:spLocks noChangeShapeType="1"/>
            </p:cNvSpPr>
            <p:nvPr/>
          </p:nvSpPr>
          <p:spPr bwMode="auto">
            <a:xfrm>
              <a:off x="318" y="2825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7" name="Line 42"/>
            <p:cNvSpPr>
              <a:spLocks noChangeShapeType="1"/>
            </p:cNvSpPr>
            <p:nvPr/>
          </p:nvSpPr>
          <p:spPr bwMode="auto">
            <a:xfrm>
              <a:off x="318" y="2831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8" name="Line 43"/>
            <p:cNvSpPr>
              <a:spLocks noChangeShapeType="1"/>
            </p:cNvSpPr>
            <p:nvPr/>
          </p:nvSpPr>
          <p:spPr bwMode="auto">
            <a:xfrm>
              <a:off x="318" y="2601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9" name="Line 44"/>
            <p:cNvSpPr>
              <a:spLocks noChangeShapeType="1"/>
            </p:cNvSpPr>
            <p:nvPr/>
          </p:nvSpPr>
          <p:spPr bwMode="auto">
            <a:xfrm>
              <a:off x="318" y="2608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0" name="Line 45"/>
            <p:cNvSpPr>
              <a:spLocks noChangeShapeType="1"/>
            </p:cNvSpPr>
            <p:nvPr/>
          </p:nvSpPr>
          <p:spPr bwMode="auto">
            <a:xfrm>
              <a:off x="318" y="2385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1" name="Line 46"/>
            <p:cNvSpPr>
              <a:spLocks noChangeShapeType="1"/>
            </p:cNvSpPr>
            <p:nvPr/>
          </p:nvSpPr>
          <p:spPr bwMode="auto">
            <a:xfrm>
              <a:off x="318" y="2391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2" name="Line 47"/>
            <p:cNvSpPr>
              <a:spLocks noChangeShapeType="1"/>
            </p:cNvSpPr>
            <p:nvPr/>
          </p:nvSpPr>
          <p:spPr bwMode="auto">
            <a:xfrm>
              <a:off x="318" y="2168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3" name="Line 48"/>
            <p:cNvSpPr>
              <a:spLocks noChangeShapeType="1"/>
            </p:cNvSpPr>
            <p:nvPr/>
          </p:nvSpPr>
          <p:spPr bwMode="auto">
            <a:xfrm>
              <a:off x="318" y="2174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4" name="Line 49"/>
            <p:cNvSpPr>
              <a:spLocks noChangeShapeType="1"/>
            </p:cNvSpPr>
            <p:nvPr/>
          </p:nvSpPr>
          <p:spPr bwMode="auto">
            <a:xfrm>
              <a:off x="318" y="1945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5" name="Line 50"/>
            <p:cNvSpPr>
              <a:spLocks noChangeShapeType="1"/>
            </p:cNvSpPr>
            <p:nvPr/>
          </p:nvSpPr>
          <p:spPr bwMode="auto">
            <a:xfrm>
              <a:off x="318" y="1951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6" name="Line 51"/>
            <p:cNvSpPr>
              <a:spLocks noChangeShapeType="1"/>
            </p:cNvSpPr>
            <p:nvPr/>
          </p:nvSpPr>
          <p:spPr bwMode="auto">
            <a:xfrm>
              <a:off x="318" y="1728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7" name="Line 52"/>
            <p:cNvSpPr>
              <a:spLocks noChangeShapeType="1"/>
            </p:cNvSpPr>
            <p:nvPr/>
          </p:nvSpPr>
          <p:spPr bwMode="auto">
            <a:xfrm>
              <a:off x="318" y="1734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8" name="Line 53"/>
            <p:cNvSpPr>
              <a:spLocks noChangeShapeType="1"/>
            </p:cNvSpPr>
            <p:nvPr/>
          </p:nvSpPr>
          <p:spPr bwMode="auto">
            <a:xfrm>
              <a:off x="318" y="1511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9" name="Line 54"/>
            <p:cNvSpPr>
              <a:spLocks noChangeShapeType="1"/>
            </p:cNvSpPr>
            <p:nvPr/>
          </p:nvSpPr>
          <p:spPr bwMode="auto">
            <a:xfrm>
              <a:off x="318" y="1518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0" name="Line 55"/>
            <p:cNvSpPr>
              <a:spLocks noChangeShapeType="1"/>
            </p:cNvSpPr>
            <p:nvPr/>
          </p:nvSpPr>
          <p:spPr bwMode="auto">
            <a:xfrm>
              <a:off x="318" y="1288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1" name="Line 56"/>
            <p:cNvSpPr>
              <a:spLocks noChangeShapeType="1"/>
            </p:cNvSpPr>
            <p:nvPr/>
          </p:nvSpPr>
          <p:spPr bwMode="auto">
            <a:xfrm>
              <a:off x="318" y="1295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2" name="Line 57"/>
            <p:cNvSpPr>
              <a:spLocks noChangeShapeType="1"/>
            </p:cNvSpPr>
            <p:nvPr/>
          </p:nvSpPr>
          <p:spPr bwMode="auto">
            <a:xfrm>
              <a:off x="318" y="3692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3" name="Line 58"/>
            <p:cNvSpPr>
              <a:spLocks noChangeShapeType="1"/>
            </p:cNvSpPr>
            <p:nvPr/>
          </p:nvSpPr>
          <p:spPr bwMode="auto">
            <a:xfrm>
              <a:off x="318" y="3698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4" name="Line 59"/>
            <p:cNvSpPr>
              <a:spLocks noChangeShapeType="1"/>
            </p:cNvSpPr>
            <p:nvPr/>
          </p:nvSpPr>
          <p:spPr bwMode="auto">
            <a:xfrm>
              <a:off x="318" y="3704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5" name="Line 60"/>
            <p:cNvSpPr>
              <a:spLocks noChangeShapeType="1"/>
            </p:cNvSpPr>
            <p:nvPr/>
          </p:nvSpPr>
          <p:spPr bwMode="auto">
            <a:xfrm>
              <a:off x="318" y="3711"/>
              <a:ext cx="305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6" name="Rectangle 61"/>
            <p:cNvSpPr>
              <a:spLocks noChangeArrowheads="1"/>
            </p:cNvSpPr>
            <p:nvPr/>
          </p:nvSpPr>
          <p:spPr bwMode="auto">
            <a:xfrm>
              <a:off x="3306" y="3507"/>
              <a:ext cx="51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237" name="Freeform 62"/>
            <p:cNvSpPr>
              <a:spLocks/>
            </p:cNvSpPr>
            <p:nvPr/>
          </p:nvSpPr>
          <p:spPr bwMode="auto">
            <a:xfrm>
              <a:off x="3336" y="3647"/>
              <a:ext cx="27" cy="115"/>
            </a:xfrm>
            <a:custGeom>
              <a:avLst/>
              <a:gdLst>
                <a:gd name="T0" fmla="*/ 0 w 27"/>
                <a:gd name="T1" fmla="*/ 0 h 115"/>
                <a:gd name="T2" fmla="*/ 27 w 27"/>
                <a:gd name="T3" fmla="*/ 57 h 115"/>
                <a:gd name="T4" fmla="*/ 0 w 27"/>
                <a:gd name="T5" fmla="*/ 115 h 115"/>
                <a:gd name="T6" fmla="*/ 0 w 27"/>
                <a:gd name="T7" fmla="*/ 0 h 1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115"/>
                <a:gd name="T14" fmla="*/ 27 w 27"/>
                <a:gd name="T15" fmla="*/ 115 h 1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115">
                  <a:moveTo>
                    <a:pt x="0" y="0"/>
                  </a:moveTo>
                  <a:lnTo>
                    <a:pt x="27" y="57"/>
                  </a:lnTo>
                  <a:lnTo>
                    <a:pt x="0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8" name="Line 63"/>
            <p:cNvSpPr>
              <a:spLocks noChangeShapeType="1"/>
            </p:cNvSpPr>
            <p:nvPr/>
          </p:nvSpPr>
          <p:spPr bwMode="auto">
            <a:xfrm flipV="1">
              <a:off x="820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9" name="Line 64"/>
            <p:cNvSpPr>
              <a:spLocks noChangeShapeType="1"/>
            </p:cNvSpPr>
            <p:nvPr/>
          </p:nvSpPr>
          <p:spPr bwMode="auto">
            <a:xfrm flipV="1">
              <a:off x="823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0" name="Line 65"/>
            <p:cNvSpPr>
              <a:spLocks noChangeShapeType="1"/>
            </p:cNvSpPr>
            <p:nvPr/>
          </p:nvSpPr>
          <p:spPr bwMode="auto">
            <a:xfrm flipV="1">
              <a:off x="826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1" name="Line 66"/>
            <p:cNvSpPr>
              <a:spLocks noChangeShapeType="1"/>
            </p:cNvSpPr>
            <p:nvPr/>
          </p:nvSpPr>
          <p:spPr bwMode="auto">
            <a:xfrm flipV="1">
              <a:off x="829" y="1071"/>
              <a:ext cx="1" cy="307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2" name="Rectangle 67"/>
            <p:cNvSpPr>
              <a:spLocks noChangeArrowheads="1"/>
            </p:cNvSpPr>
            <p:nvPr/>
          </p:nvSpPr>
          <p:spPr bwMode="auto">
            <a:xfrm>
              <a:off x="862" y="1059"/>
              <a:ext cx="51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243" name="Freeform 68"/>
            <p:cNvSpPr>
              <a:spLocks/>
            </p:cNvSpPr>
            <p:nvPr/>
          </p:nvSpPr>
          <p:spPr bwMode="auto">
            <a:xfrm>
              <a:off x="799" y="1078"/>
              <a:ext cx="54" cy="57"/>
            </a:xfrm>
            <a:custGeom>
              <a:avLst/>
              <a:gdLst>
                <a:gd name="T0" fmla="*/ 0 w 54"/>
                <a:gd name="T1" fmla="*/ 57 h 57"/>
                <a:gd name="T2" fmla="*/ 27 w 54"/>
                <a:gd name="T3" fmla="*/ 0 h 57"/>
                <a:gd name="T4" fmla="*/ 54 w 54"/>
                <a:gd name="T5" fmla="*/ 57 h 57"/>
                <a:gd name="T6" fmla="*/ 0 w 54"/>
                <a:gd name="T7" fmla="*/ 57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57"/>
                <a:gd name="T14" fmla="*/ 54 w 54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57">
                  <a:moveTo>
                    <a:pt x="0" y="57"/>
                  </a:moveTo>
                  <a:lnTo>
                    <a:pt x="27" y="0"/>
                  </a:lnTo>
                  <a:lnTo>
                    <a:pt x="54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4" name="Rectangle 69"/>
            <p:cNvSpPr>
              <a:spLocks noChangeArrowheads="1"/>
            </p:cNvSpPr>
            <p:nvPr/>
          </p:nvSpPr>
          <p:spPr bwMode="auto">
            <a:xfrm>
              <a:off x="315" y="1071"/>
              <a:ext cx="3054" cy="3080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5" name="Rectangle 70"/>
            <p:cNvSpPr>
              <a:spLocks noChangeArrowheads="1"/>
            </p:cNvSpPr>
            <p:nvPr/>
          </p:nvSpPr>
          <p:spPr bwMode="auto">
            <a:xfrm>
              <a:off x="838" y="3743"/>
              <a:ext cx="6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246" name="Line 71"/>
            <p:cNvSpPr>
              <a:spLocks noChangeShapeType="1"/>
            </p:cNvSpPr>
            <p:nvPr/>
          </p:nvSpPr>
          <p:spPr bwMode="auto">
            <a:xfrm>
              <a:off x="1334" y="3673"/>
              <a:ext cx="1" cy="7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7" name="Rectangle 72"/>
            <p:cNvSpPr>
              <a:spLocks noChangeArrowheads="1"/>
            </p:cNvSpPr>
            <p:nvPr/>
          </p:nvSpPr>
          <p:spPr bwMode="auto">
            <a:xfrm>
              <a:off x="1304" y="3743"/>
              <a:ext cx="9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7248" name="Line 73"/>
            <p:cNvSpPr>
              <a:spLocks noChangeShapeType="1"/>
            </p:cNvSpPr>
            <p:nvPr/>
          </p:nvSpPr>
          <p:spPr bwMode="auto">
            <a:xfrm>
              <a:off x="1842" y="3673"/>
              <a:ext cx="1" cy="7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9" name="Rectangle 74"/>
            <p:cNvSpPr>
              <a:spLocks noChangeArrowheads="1"/>
            </p:cNvSpPr>
            <p:nvPr/>
          </p:nvSpPr>
          <p:spPr bwMode="auto">
            <a:xfrm>
              <a:off x="1812" y="3743"/>
              <a:ext cx="9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Courier New" pitchFamily="49" charset="0"/>
                </a:rPr>
                <a:t>20</a:t>
              </a:r>
              <a:endParaRPr lang="en-US"/>
            </a:p>
          </p:txBody>
        </p:sp>
        <p:sp>
          <p:nvSpPr>
            <p:cNvPr id="7250" name="Line 75"/>
            <p:cNvSpPr>
              <a:spLocks noChangeShapeType="1"/>
            </p:cNvSpPr>
            <p:nvPr/>
          </p:nvSpPr>
          <p:spPr bwMode="auto">
            <a:xfrm>
              <a:off x="2350" y="3673"/>
              <a:ext cx="1" cy="7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1" name="Rectangle 76"/>
            <p:cNvSpPr>
              <a:spLocks noChangeArrowheads="1"/>
            </p:cNvSpPr>
            <p:nvPr/>
          </p:nvSpPr>
          <p:spPr bwMode="auto">
            <a:xfrm>
              <a:off x="2320" y="3743"/>
              <a:ext cx="9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Courier New" pitchFamily="49" charset="0"/>
                </a:rPr>
                <a:t>30</a:t>
              </a:r>
              <a:endParaRPr lang="en-US"/>
            </a:p>
          </p:txBody>
        </p:sp>
        <p:sp>
          <p:nvSpPr>
            <p:cNvPr id="7252" name="Line 77"/>
            <p:cNvSpPr>
              <a:spLocks noChangeShapeType="1"/>
            </p:cNvSpPr>
            <p:nvPr/>
          </p:nvSpPr>
          <p:spPr bwMode="auto">
            <a:xfrm>
              <a:off x="2858" y="3673"/>
              <a:ext cx="1" cy="7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3" name="Rectangle 78"/>
            <p:cNvSpPr>
              <a:spLocks noChangeArrowheads="1"/>
            </p:cNvSpPr>
            <p:nvPr/>
          </p:nvSpPr>
          <p:spPr bwMode="auto">
            <a:xfrm>
              <a:off x="2828" y="3743"/>
              <a:ext cx="9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Courier New" pitchFamily="49" charset="0"/>
                </a:rPr>
                <a:t>40</a:t>
              </a:r>
              <a:endParaRPr lang="en-US"/>
            </a:p>
          </p:txBody>
        </p:sp>
        <p:sp>
          <p:nvSpPr>
            <p:cNvPr id="7254" name="Rectangle 79"/>
            <p:cNvSpPr>
              <a:spLocks noChangeArrowheads="1"/>
            </p:cNvSpPr>
            <p:nvPr/>
          </p:nvSpPr>
          <p:spPr bwMode="auto">
            <a:xfrm>
              <a:off x="748" y="3207"/>
              <a:ext cx="9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7255" name="Line 80"/>
            <p:cNvSpPr>
              <a:spLocks noChangeShapeType="1"/>
            </p:cNvSpPr>
            <p:nvPr/>
          </p:nvSpPr>
          <p:spPr bwMode="auto">
            <a:xfrm>
              <a:off x="811" y="3271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6" name="Rectangle 81"/>
            <p:cNvSpPr>
              <a:spLocks noChangeArrowheads="1"/>
            </p:cNvSpPr>
            <p:nvPr/>
          </p:nvSpPr>
          <p:spPr bwMode="auto">
            <a:xfrm>
              <a:off x="748" y="2767"/>
              <a:ext cx="9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Courier New" pitchFamily="49" charset="0"/>
                </a:rPr>
                <a:t>20</a:t>
              </a:r>
              <a:endParaRPr lang="en-US"/>
            </a:p>
          </p:txBody>
        </p:sp>
        <p:sp>
          <p:nvSpPr>
            <p:cNvPr id="7257" name="Line 82"/>
            <p:cNvSpPr>
              <a:spLocks noChangeShapeType="1"/>
            </p:cNvSpPr>
            <p:nvPr/>
          </p:nvSpPr>
          <p:spPr bwMode="auto">
            <a:xfrm>
              <a:off x="811" y="2831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58" name="Rectangle 83"/>
            <p:cNvSpPr>
              <a:spLocks noChangeArrowheads="1"/>
            </p:cNvSpPr>
            <p:nvPr/>
          </p:nvSpPr>
          <p:spPr bwMode="auto">
            <a:xfrm>
              <a:off x="748" y="2327"/>
              <a:ext cx="9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Courier New" pitchFamily="49" charset="0"/>
                </a:rPr>
                <a:t>30</a:t>
              </a:r>
              <a:endParaRPr lang="en-US"/>
            </a:p>
          </p:txBody>
        </p:sp>
        <p:sp>
          <p:nvSpPr>
            <p:cNvPr id="7259" name="Line 84"/>
            <p:cNvSpPr>
              <a:spLocks noChangeShapeType="1"/>
            </p:cNvSpPr>
            <p:nvPr/>
          </p:nvSpPr>
          <p:spPr bwMode="auto">
            <a:xfrm>
              <a:off x="811" y="2391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0" name="Rectangle 85"/>
            <p:cNvSpPr>
              <a:spLocks noChangeArrowheads="1"/>
            </p:cNvSpPr>
            <p:nvPr/>
          </p:nvSpPr>
          <p:spPr bwMode="auto">
            <a:xfrm>
              <a:off x="748" y="1887"/>
              <a:ext cx="9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Courier New" pitchFamily="49" charset="0"/>
                </a:rPr>
                <a:t>40</a:t>
              </a:r>
              <a:endParaRPr lang="en-US"/>
            </a:p>
          </p:txBody>
        </p:sp>
        <p:sp>
          <p:nvSpPr>
            <p:cNvPr id="7261" name="Line 86"/>
            <p:cNvSpPr>
              <a:spLocks noChangeShapeType="1"/>
            </p:cNvSpPr>
            <p:nvPr/>
          </p:nvSpPr>
          <p:spPr bwMode="auto">
            <a:xfrm>
              <a:off x="811" y="1951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2" name="Rectangle 87"/>
            <p:cNvSpPr>
              <a:spLocks noChangeArrowheads="1"/>
            </p:cNvSpPr>
            <p:nvPr/>
          </p:nvSpPr>
          <p:spPr bwMode="auto">
            <a:xfrm>
              <a:off x="748" y="1454"/>
              <a:ext cx="9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Courier New" pitchFamily="49" charset="0"/>
                </a:rPr>
                <a:t>50</a:t>
              </a:r>
              <a:endParaRPr lang="en-US"/>
            </a:p>
          </p:txBody>
        </p:sp>
        <p:sp>
          <p:nvSpPr>
            <p:cNvPr id="7263" name="Line 88"/>
            <p:cNvSpPr>
              <a:spLocks noChangeShapeType="1"/>
            </p:cNvSpPr>
            <p:nvPr/>
          </p:nvSpPr>
          <p:spPr bwMode="auto">
            <a:xfrm>
              <a:off x="811" y="1518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4" name="Freeform 96"/>
            <p:cNvSpPr>
              <a:spLocks/>
            </p:cNvSpPr>
            <p:nvPr/>
          </p:nvSpPr>
          <p:spPr bwMode="auto">
            <a:xfrm>
              <a:off x="1836" y="4132"/>
              <a:ext cx="12" cy="19"/>
            </a:xfrm>
            <a:custGeom>
              <a:avLst/>
              <a:gdLst>
                <a:gd name="T0" fmla="*/ 0 w 12"/>
                <a:gd name="T1" fmla="*/ 0 h 19"/>
                <a:gd name="T2" fmla="*/ 6 w 12"/>
                <a:gd name="T3" fmla="*/ 12 h 19"/>
                <a:gd name="T4" fmla="*/ 12 w 12"/>
                <a:gd name="T5" fmla="*/ 19 h 19"/>
                <a:gd name="T6" fmla="*/ 0 60000 65536"/>
                <a:gd name="T7" fmla="*/ 0 60000 65536"/>
                <a:gd name="T8" fmla="*/ 0 60000 65536"/>
                <a:gd name="T9" fmla="*/ 0 w 12"/>
                <a:gd name="T10" fmla="*/ 0 h 19"/>
                <a:gd name="T11" fmla="*/ 12 w 12"/>
                <a:gd name="T12" fmla="*/ 19 h 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" h="19">
                  <a:moveTo>
                    <a:pt x="0" y="0"/>
                  </a:moveTo>
                  <a:lnTo>
                    <a:pt x="6" y="12"/>
                  </a:lnTo>
                  <a:lnTo>
                    <a:pt x="12" y="19"/>
                  </a:lnTo>
                </a:path>
              </a:pathLst>
            </a:custGeom>
            <a:noFill/>
            <a:ln w="9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5" name="Freeform 97"/>
            <p:cNvSpPr>
              <a:spLocks/>
            </p:cNvSpPr>
            <p:nvPr/>
          </p:nvSpPr>
          <p:spPr bwMode="auto">
            <a:xfrm>
              <a:off x="1836" y="4132"/>
              <a:ext cx="12" cy="19"/>
            </a:xfrm>
            <a:custGeom>
              <a:avLst/>
              <a:gdLst>
                <a:gd name="T0" fmla="*/ 0 w 12"/>
                <a:gd name="T1" fmla="*/ 0 h 19"/>
                <a:gd name="T2" fmla="*/ 6 w 12"/>
                <a:gd name="T3" fmla="*/ 12 h 19"/>
                <a:gd name="T4" fmla="*/ 12 w 12"/>
                <a:gd name="T5" fmla="*/ 19 h 19"/>
                <a:gd name="T6" fmla="*/ 0 60000 65536"/>
                <a:gd name="T7" fmla="*/ 0 60000 65536"/>
                <a:gd name="T8" fmla="*/ 0 60000 65536"/>
                <a:gd name="T9" fmla="*/ 0 w 12"/>
                <a:gd name="T10" fmla="*/ 0 h 19"/>
                <a:gd name="T11" fmla="*/ 12 w 12"/>
                <a:gd name="T12" fmla="*/ 19 h 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" h="19">
                  <a:moveTo>
                    <a:pt x="0" y="0"/>
                  </a:moveTo>
                  <a:lnTo>
                    <a:pt x="6" y="12"/>
                  </a:lnTo>
                  <a:lnTo>
                    <a:pt x="12" y="19"/>
                  </a:lnTo>
                </a:path>
              </a:pathLst>
            </a:cu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6" name="Freeform 100"/>
            <p:cNvSpPr>
              <a:spLocks/>
            </p:cNvSpPr>
            <p:nvPr/>
          </p:nvSpPr>
          <p:spPr bwMode="auto">
            <a:xfrm>
              <a:off x="318" y="1078"/>
              <a:ext cx="592" cy="510"/>
            </a:xfrm>
            <a:custGeom>
              <a:avLst/>
              <a:gdLst>
                <a:gd name="T0" fmla="*/ 6 w 592"/>
                <a:gd name="T1" fmla="*/ 6 h 510"/>
                <a:gd name="T2" fmla="*/ 18 w 592"/>
                <a:gd name="T3" fmla="*/ 13 h 510"/>
                <a:gd name="T4" fmla="*/ 30 w 592"/>
                <a:gd name="T5" fmla="*/ 25 h 510"/>
                <a:gd name="T6" fmla="*/ 42 w 592"/>
                <a:gd name="T7" fmla="*/ 38 h 510"/>
                <a:gd name="T8" fmla="*/ 54 w 592"/>
                <a:gd name="T9" fmla="*/ 44 h 510"/>
                <a:gd name="T10" fmla="*/ 66 w 592"/>
                <a:gd name="T11" fmla="*/ 57 h 510"/>
                <a:gd name="T12" fmla="*/ 78 w 592"/>
                <a:gd name="T13" fmla="*/ 70 h 510"/>
                <a:gd name="T14" fmla="*/ 90 w 592"/>
                <a:gd name="T15" fmla="*/ 76 h 510"/>
                <a:gd name="T16" fmla="*/ 102 w 592"/>
                <a:gd name="T17" fmla="*/ 89 h 510"/>
                <a:gd name="T18" fmla="*/ 114 w 592"/>
                <a:gd name="T19" fmla="*/ 95 h 510"/>
                <a:gd name="T20" fmla="*/ 125 w 592"/>
                <a:gd name="T21" fmla="*/ 108 h 510"/>
                <a:gd name="T22" fmla="*/ 137 w 592"/>
                <a:gd name="T23" fmla="*/ 121 h 510"/>
                <a:gd name="T24" fmla="*/ 149 w 592"/>
                <a:gd name="T25" fmla="*/ 127 h 510"/>
                <a:gd name="T26" fmla="*/ 161 w 592"/>
                <a:gd name="T27" fmla="*/ 140 h 510"/>
                <a:gd name="T28" fmla="*/ 173 w 592"/>
                <a:gd name="T29" fmla="*/ 146 h 510"/>
                <a:gd name="T30" fmla="*/ 185 w 592"/>
                <a:gd name="T31" fmla="*/ 159 h 510"/>
                <a:gd name="T32" fmla="*/ 197 w 592"/>
                <a:gd name="T33" fmla="*/ 172 h 510"/>
                <a:gd name="T34" fmla="*/ 209 w 592"/>
                <a:gd name="T35" fmla="*/ 178 h 510"/>
                <a:gd name="T36" fmla="*/ 221 w 592"/>
                <a:gd name="T37" fmla="*/ 191 h 510"/>
                <a:gd name="T38" fmla="*/ 233 w 592"/>
                <a:gd name="T39" fmla="*/ 204 h 510"/>
                <a:gd name="T40" fmla="*/ 245 w 592"/>
                <a:gd name="T41" fmla="*/ 210 h 510"/>
                <a:gd name="T42" fmla="*/ 257 w 592"/>
                <a:gd name="T43" fmla="*/ 223 h 510"/>
                <a:gd name="T44" fmla="*/ 269 w 592"/>
                <a:gd name="T45" fmla="*/ 229 h 510"/>
                <a:gd name="T46" fmla="*/ 281 w 592"/>
                <a:gd name="T47" fmla="*/ 242 h 510"/>
                <a:gd name="T48" fmla="*/ 293 w 592"/>
                <a:gd name="T49" fmla="*/ 255 h 510"/>
                <a:gd name="T50" fmla="*/ 305 w 592"/>
                <a:gd name="T51" fmla="*/ 261 h 510"/>
                <a:gd name="T52" fmla="*/ 317 w 592"/>
                <a:gd name="T53" fmla="*/ 274 h 510"/>
                <a:gd name="T54" fmla="*/ 329 w 592"/>
                <a:gd name="T55" fmla="*/ 280 h 510"/>
                <a:gd name="T56" fmla="*/ 341 w 592"/>
                <a:gd name="T57" fmla="*/ 293 h 510"/>
                <a:gd name="T58" fmla="*/ 353 w 592"/>
                <a:gd name="T59" fmla="*/ 306 h 510"/>
                <a:gd name="T60" fmla="*/ 365 w 592"/>
                <a:gd name="T61" fmla="*/ 312 h 510"/>
                <a:gd name="T62" fmla="*/ 377 w 592"/>
                <a:gd name="T63" fmla="*/ 325 h 510"/>
                <a:gd name="T64" fmla="*/ 388 w 592"/>
                <a:gd name="T65" fmla="*/ 338 h 510"/>
                <a:gd name="T66" fmla="*/ 400 w 592"/>
                <a:gd name="T67" fmla="*/ 344 h 510"/>
                <a:gd name="T68" fmla="*/ 412 w 592"/>
                <a:gd name="T69" fmla="*/ 357 h 510"/>
                <a:gd name="T70" fmla="*/ 424 w 592"/>
                <a:gd name="T71" fmla="*/ 363 h 510"/>
                <a:gd name="T72" fmla="*/ 436 w 592"/>
                <a:gd name="T73" fmla="*/ 376 h 510"/>
                <a:gd name="T74" fmla="*/ 448 w 592"/>
                <a:gd name="T75" fmla="*/ 389 h 510"/>
                <a:gd name="T76" fmla="*/ 460 w 592"/>
                <a:gd name="T77" fmla="*/ 395 h 510"/>
                <a:gd name="T78" fmla="*/ 472 w 592"/>
                <a:gd name="T79" fmla="*/ 408 h 510"/>
                <a:gd name="T80" fmla="*/ 484 w 592"/>
                <a:gd name="T81" fmla="*/ 414 h 510"/>
                <a:gd name="T82" fmla="*/ 496 w 592"/>
                <a:gd name="T83" fmla="*/ 427 h 510"/>
                <a:gd name="T84" fmla="*/ 508 w 592"/>
                <a:gd name="T85" fmla="*/ 440 h 510"/>
                <a:gd name="T86" fmla="*/ 520 w 592"/>
                <a:gd name="T87" fmla="*/ 446 h 510"/>
                <a:gd name="T88" fmla="*/ 532 w 592"/>
                <a:gd name="T89" fmla="*/ 459 h 510"/>
                <a:gd name="T90" fmla="*/ 544 w 592"/>
                <a:gd name="T91" fmla="*/ 472 h 510"/>
                <a:gd name="T92" fmla="*/ 556 w 592"/>
                <a:gd name="T93" fmla="*/ 478 h 510"/>
                <a:gd name="T94" fmla="*/ 568 w 592"/>
                <a:gd name="T95" fmla="*/ 491 h 510"/>
                <a:gd name="T96" fmla="*/ 580 w 592"/>
                <a:gd name="T97" fmla="*/ 497 h 510"/>
                <a:gd name="T98" fmla="*/ 592 w 592"/>
                <a:gd name="T99" fmla="*/ 510 h 51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92"/>
                <a:gd name="T151" fmla="*/ 0 h 510"/>
                <a:gd name="T152" fmla="*/ 592 w 592"/>
                <a:gd name="T153" fmla="*/ 510 h 51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92" h="510">
                  <a:moveTo>
                    <a:pt x="0" y="0"/>
                  </a:moveTo>
                  <a:lnTo>
                    <a:pt x="6" y="6"/>
                  </a:lnTo>
                  <a:lnTo>
                    <a:pt x="12" y="13"/>
                  </a:lnTo>
                  <a:lnTo>
                    <a:pt x="18" y="13"/>
                  </a:lnTo>
                  <a:lnTo>
                    <a:pt x="24" y="19"/>
                  </a:lnTo>
                  <a:lnTo>
                    <a:pt x="30" y="25"/>
                  </a:lnTo>
                  <a:lnTo>
                    <a:pt x="36" y="32"/>
                  </a:lnTo>
                  <a:lnTo>
                    <a:pt x="42" y="38"/>
                  </a:lnTo>
                  <a:lnTo>
                    <a:pt x="48" y="38"/>
                  </a:lnTo>
                  <a:lnTo>
                    <a:pt x="54" y="44"/>
                  </a:lnTo>
                  <a:lnTo>
                    <a:pt x="60" y="51"/>
                  </a:lnTo>
                  <a:lnTo>
                    <a:pt x="66" y="57"/>
                  </a:lnTo>
                  <a:lnTo>
                    <a:pt x="72" y="64"/>
                  </a:lnTo>
                  <a:lnTo>
                    <a:pt x="78" y="70"/>
                  </a:lnTo>
                  <a:lnTo>
                    <a:pt x="84" y="70"/>
                  </a:lnTo>
                  <a:lnTo>
                    <a:pt x="90" y="76"/>
                  </a:lnTo>
                  <a:lnTo>
                    <a:pt x="96" y="83"/>
                  </a:lnTo>
                  <a:lnTo>
                    <a:pt x="102" y="89"/>
                  </a:lnTo>
                  <a:lnTo>
                    <a:pt x="108" y="95"/>
                  </a:lnTo>
                  <a:lnTo>
                    <a:pt x="114" y="95"/>
                  </a:lnTo>
                  <a:lnTo>
                    <a:pt x="120" y="102"/>
                  </a:lnTo>
                  <a:lnTo>
                    <a:pt x="125" y="108"/>
                  </a:lnTo>
                  <a:lnTo>
                    <a:pt x="131" y="115"/>
                  </a:lnTo>
                  <a:lnTo>
                    <a:pt x="137" y="121"/>
                  </a:lnTo>
                  <a:lnTo>
                    <a:pt x="143" y="121"/>
                  </a:lnTo>
                  <a:lnTo>
                    <a:pt x="149" y="127"/>
                  </a:lnTo>
                  <a:lnTo>
                    <a:pt x="155" y="134"/>
                  </a:lnTo>
                  <a:lnTo>
                    <a:pt x="161" y="140"/>
                  </a:lnTo>
                  <a:lnTo>
                    <a:pt x="167" y="146"/>
                  </a:lnTo>
                  <a:lnTo>
                    <a:pt x="173" y="146"/>
                  </a:lnTo>
                  <a:lnTo>
                    <a:pt x="179" y="153"/>
                  </a:lnTo>
                  <a:lnTo>
                    <a:pt x="185" y="159"/>
                  </a:lnTo>
                  <a:lnTo>
                    <a:pt x="191" y="166"/>
                  </a:lnTo>
                  <a:lnTo>
                    <a:pt x="197" y="172"/>
                  </a:lnTo>
                  <a:lnTo>
                    <a:pt x="203" y="172"/>
                  </a:lnTo>
                  <a:lnTo>
                    <a:pt x="209" y="178"/>
                  </a:lnTo>
                  <a:lnTo>
                    <a:pt x="215" y="185"/>
                  </a:lnTo>
                  <a:lnTo>
                    <a:pt x="221" y="191"/>
                  </a:lnTo>
                  <a:lnTo>
                    <a:pt x="227" y="197"/>
                  </a:lnTo>
                  <a:lnTo>
                    <a:pt x="233" y="204"/>
                  </a:lnTo>
                  <a:lnTo>
                    <a:pt x="239" y="204"/>
                  </a:lnTo>
                  <a:lnTo>
                    <a:pt x="245" y="210"/>
                  </a:lnTo>
                  <a:lnTo>
                    <a:pt x="251" y="217"/>
                  </a:lnTo>
                  <a:lnTo>
                    <a:pt x="257" y="223"/>
                  </a:lnTo>
                  <a:lnTo>
                    <a:pt x="263" y="229"/>
                  </a:lnTo>
                  <a:lnTo>
                    <a:pt x="269" y="229"/>
                  </a:lnTo>
                  <a:lnTo>
                    <a:pt x="275" y="236"/>
                  </a:lnTo>
                  <a:lnTo>
                    <a:pt x="281" y="242"/>
                  </a:lnTo>
                  <a:lnTo>
                    <a:pt x="287" y="248"/>
                  </a:lnTo>
                  <a:lnTo>
                    <a:pt x="293" y="255"/>
                  </a:lnTo>
                  <a:lnTo>
                    <a:pt x="299" y="255"/>
                  </a:lnTo>
                  <a:lnTo>
                    <a:pt x="305" y="261"/>
                  </a:lnTo>
                  <a:lnTo>
                    <a:pt x="311" y="268"/>
                  </a:lnTo>
                  <a:lnTo>
                    <a:pt x="317" y="274"/>
                  </a:lnTo>
                  <a:lnTo>
                    <a:pt x="323" y="280"/>
                  </a:lnTo>
                  <a:lnTo>
                    <a:pt x="329" y="280"/>
                  </a:lnTo>
                  <a:lnTo>
                    <a:pt x="335" y="287"/>
                  </a:lnTo>
                  <a:lnTo>
                    <a:pt x="341" y="293"/>
                  </a:lnTo>
                  <a:lnTo>
                    <a:pt x="347" y="299"/>
                  </a:lnTo>
                  <a:lnTo>
                    <a:pt x="353" y="306"/>
                  </a:lnTo>
                  <a:lnTo>
                    <a:pt x="359" y="312"/>
                  </a:lnTo>
                  <a:lnTo>
                    <a:pt x="365" y="312"/>
                  </a:lnTo>
                  <a:lnTo>
                    <a:pt x="371" y="319"/>
                  </a:lnTo>
                  <a:lnTo>
                    <a:pt x="377" y="325"/>
                  </a:lnTo>
                  <a:lnTo>
                    <a:pt x="382" y="331"/>
                  </a:lnTo>
                  <a:lnTo>
                    <a:pt x="388" y="338"/>
                  </a:lnTo>
                  <a:lnTo>
                    <a:pt x="394" y="338"/>
                  </a:lnTo>
                  <a:lnTo>
                    <a:pt x="400" y="344"/>
                  </a:lnTo>
                  <a:lnTo>
                    <a:pt x="406" y="350"/>
                  </a:lnTo>
                  <a:lnTo>
                    <a:pt x="412" y="357"/>
                  </a:lnTo>
                  <a:lnTo>
                    <a:pt x="418" y="363"/>
                  </a:lnTo>
                  <a:lnTo>
                    <a:pt x="424" y="363"/>
                  </a:lnTo>
                  <a:lnTo>
                    <a:pt x="430" y="370"/>
                  </a:lnTo>
                  <a:lnTo>
                    <a:pt x="436" y="376"/>
                  </a:lnTo>
                  <a:lnTo>
                    <a:pt x="442" y="382"/>
                  </a:lnTo>
                  <a:lnTo>
                    <a:pt x="448" y="389"/>
                  </a:lnTo>
                  <a:lnTo>
                    <a:pt x="454" y="389"/>
                  </a:lnTo>
                  <a:lnTo>
                    <a:pt x="460" y="395"/>
                  </a:lnTo>
                  <a:lnTo>
                    <a:pt x="466" y="401"/>
                  </a:lnTo>
                  <a:lnTo>
                    <a:pt x="472" y="408"/>
                  </a:lnTo>
                  <a:lnTo>
                    <a:pt x="478" y="414"/>
                  </a:lnTo>
                  <a:lnTo>
                    <a:pt x="484" y="414"/>
                  </a:lnTo>
                  <a:lnTo>
                    <a:pt x="490" y="421"/>
                  </a:lnTo>
                  <a:lnTo>
                    <a:pt x="496" y="427"/>
                  </a:lnTo>
                  <a:lnTo>
                    <a:pt x="502" y="433"/>
                  </a:lnTo>
                  <a:lnTo>
                    <a:pt x="508" y="440"/>
                  </a:lnTo>
                  <a:lnTo>
                    <a:pt x="514" y="446"/>
                  </a:lnTo>
                  <a:lnTo>
                    <a:pt x="520" y="446"/>
                  </a:lnTo>
                  <a:lnTo>
                    <a:pt x="526" y="452"/>
                  </a:lnTo>
                  <a:lnTo>
                    <a:pt x="532" y="459"/>
                  </a:lnTo>
                  <a:lnTo>
                    <a:pt x="538" y="465"/>
                  </a:lnTo>
                  <a:lnTo>
                    <a:pt x="544" y="472"/>
                  </a:lnTo>
                  <a:lnTo>
                    <a:pt x="550" y="472"/>
                  </a:lnTo>
                  <a:lnTo>
                    <a:pt x="556" y="478"/>
                  </a:lnTo>
                  <a:lnTo>
                    <a:pt x="562" y="484"/>
                  </a:lnTo>
                  <a:lnTo>
                    <a:pt x="568" y="491"/>
                  </a:lnTo>
                  <a:lnTo>
                    <a:pt x="574" y="497"/>
                  </a:lnTo>
                  <a:lnTo>
                    <a:pt x="580" y="497"/>
                  </a:lnTo>
                  <a:lnTo>
                    <a:pt x="586" y="503"/>
                  </a:lnTo>
                  <a:lnTo>
                    <a:pt x="592" y="510"/>
                  </a:lnTo>
                </a:path>
              </a:pathLst>
            </a:custGeom>
            <a:noFill/>
            <a:ln w="9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7" name="Freeform 110"/>
            <p:cNvSpPr>
              <a:spLocks/>
            </p:cNvSpPr>
            <p:nvPr/>
          </p:nvSpPr>
          <p:spPr bwMode="auto">
            <a:xfrm>
              <a:off x="3276" y="3628"/>
              <a:ext cx="93" cy="83"/>
            </a:xfrm>
            <a:custGeom>
              <a:avLst/>
              <a:gdLst>
                <a:gd name="T0" fmla="*/ 0 w 93"/>
                <a:gd name="T1" fmla="*/ 0 h 83"/>
                <a:gd name="T2" fmla="*/ 6 w 93"/>
                <a:gd name="T3" fmla="*/ 6 h 83"/>
                <a:gd name="T4" fmla="*/ 12 w 93"/>
                <a:gd name="T5" fmla="*/ 13 h 83"/>
                <a:gd name="T6" fmla="*/ 18 w 93"/>
                <a:gd name="T7" fmla="*/ 19 h 83"/>
                <a:gd name="T8" fmla="*/ 24 w 93"/>
                <a:gd name="T9" fmla="*/ 19 h 83"/>
                <a:gd name="T10" fmla="*/ 30 w 93"/>
                <a:gd name="T11" fmla="*/ 25 h 83"/>
                <a:gd name="T12" fmla="*/ 36 w 93"/>
                <a:gd name="T13" fmla="*/ 32 h 83"/>
                <a:gd name="T14" fmla="*/ 42 w 93"/>
                <a:gd name="T15" fmla="*/ 38 h 83"/>
                <a:gd name="T16" fmla="*/ 48 w 93"/>
                <a:gd name="T17" fmla="*/ 45 h 83"/>
                <a:gd name="T18" fmla="*/ 54 w 93"/>
                <a:gd name="T19" fmla="*/ 45 h 83"/>
                <a:gd name="T20" fmla="*/ 60 w 93"/>
                <a:gd name="T21" fmla="*/ 51 h 83"/>
                <a:gd name="T22" fmla="*/ 66 w 93"/>
                <a:gd name="T23" fmla="*/ 57 h 83"/>
                <a:gd name="T24" fmla="*/ 72 w 93"/>
                <a:gd name="T25" fmla="*/ 64 h 83"/>
                <a:gd name="T26" fmla="*/ 78 w 93"/>
                <a:gd name="T27" fmla="*/ 70 h 83"/>
                <a:gd name="T28" fmla="*/ 84 w 93"/>
                <a:gd name="T29" fmla="*/ 70 h 83"/>
                <a:gd name="T30" fmla="*/ 90 w 93"/>
                <a:gd name="T31" fmla="*/ 76 h 83"/>
                <a:gd name="T32" fmla="*/ 93 w 93"/>
                <a:gd name="T33" fmla="*/ 83 h 8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3"/>
                <a:gd name="T52" fmla="*/ 0 h 83"/>
                <a:gd name="T53" fmla="*/ 93 w 93"/>
                <a:gd name="T54" fmla="*/ 83 h 8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3" h="83">
                  <a:moveTo>
                    <a:pt x="0" y="0"/>
                  </a:moveTo>
                  <a:lnTo>
                    <a:pt x="6" y="6"/>
                  </a:lnTo>
                  <a:lnTo>
                    <a:pt x="12" y="13"/>
                  </a:lnTo>
                  <a:lnTo>
                    <a:pt x="18" y="19"/>
                  </a:lnTo>
                  <a:lnTo>
                    <a:pt x="24" y="19"/>
                  </a:lnTo>
                  <a:lnTo>
                    <a:pt x="30" y="25"/>
                  </a:lnTo>
                  <a:lnTo>
                    <a:pt x="36" y="32"/>
                  </a:lnTo>
                  <a:lnTo>
                    <a:pt x="42" y="38"/>
                  </a:lnTo>
                  <a:lnTo>
                    <a:pt x="48" y="45"/>
                  </a:lnTo>
                  <a:lnTo>
                    <a:pt x="54" y="45"/>
                  </a:lnTo>
                  <a:lnTo>
                    <a:pt x="60" y="51"/>
                  </a:lnTo>
                  <a:lnTo>
                    <a:pt x="66" y="57"/>
                  </a:lnTo>
                  <a:lnTo>
                    <a:pt x="72" y="64"/>
                  </a:lnTo>
                  <a:lnTo>
                    <a:pt x="78" y="70"/>
                  </a:lnTo>
                  <a:lnTo>
                    <a:pt x="84" y="70"/>
                  </a:lnTo>
                  <a:lnTo>
                    <a:pt x="90" y="76"/>
                  </a:lnTo>
                  <a:lnTo>
                    <a:pt x="93" y="83"/>
                  </a:lnTo>
                </a:path>
              </a:pathLst>
            </a:custGeom>
            <a:noFill/>
            <a:ln w="9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8" name="Freeform 111"/>
            <p:cNvSpPr>
              <a:spLocks/>
            </p:cNvSpPr>
            <p:nvPr/>
          </p:nvSpPr>
          <p:spPr bwMode="auto">
            <a:xfrm>
              <a:off x="3276" y="3628"/>
              <a:ext cx="93" cy="83"/>
            </a:xfrm>
            <a:custGeom>
              <a:avLst/>
              <a:gdLst>
                <a:gd name="T0" fmla="*/ 0 w 93"/>
                <a:gd name="T1" fmla="*/ 0 h 83"/>
                <a:gd name="T2" fmla="*/ 6 w 93"/>
                <a:gd name="T3" fmla="*/ 6 h 83"/>
                <a:gd name="T4" fmla="*/ 12 w 93"/>
                <a:gd name="T5" fmla="*/ 13 h 83"/>
                <a:gd name="T6" fmla="*/ 18 w 93"/>
                <a:gd name="T7" fmla="*/ 19 h 83"/>
                <a:gd name="T8" fmla="*/ 24 w 93"/>
                <a:gd name="T9" fmla="*/ 19 h 83"/>
                <a:gd name="T10" fmla="*/ 30 w 93"/>
                <a:gd name="T11" fmla="*/ 25 h 83"/>
                <a:gd name="T12" fmla="*/ 36 w 93"/>
                <a:gd name="T13" fmla="*/ 32 h 83"/>
                <a:gd name="T14" fmla="*/ 42 w 93"/>
                <a:gd name="T15" fmla="*/ 38 h 83"/>
                <a:gd name="T16" fmla="*/ 48 w 93"/>
                <a:gd name="T17" fmla="*/ 45 h 83"/>
                <a:gd name="T18" fmla="*/ 54 w 93"/>
                <a:gd name="T19" fmla="*/ 45 h 83"/>
                <a:gd name="T20" fmla="*/ 60 w 93"/>
                <a:gd name="T21" fmla="*/ 51 h 83"/>
                <a:gd name="T22" fmla="*/ 66 w 93"/>
                <a:gd name="T23" fmla="*/ 57 h 83"/>
                <a:gd name="T24" fmla="*/ 72 w 93"/>
                <a:gd name="T25" fmla="*/ 64 h 83"/>
                <a:gd name="T26" fmla="*/ 78 w 93"/>
                <a:gd name="T27" fmla="*/ 70 h 83"/>
                <a:gd name="T28" fmla="*/ 84 w 93"/>
                <a:gd name="T29" fmla="*/ 70 h 83"/>
                <a:gd name="T30" fmla="*/ 90 w 93"/>
                <a:gd name="T31" fmla="*/ 76 h 83"/>
                <a:gd name="T32" fmla="*/ 93 w 93"/>
                <a:gd name="T33" fmla="*/ 83 h 8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3"/>
                <a:gd name="T52" fmla="*/ 0 h 83"/>
                <a:gd name="T53" fmla="*/ 93 w 93"/>
                <a:gd name="T54" fmla="*/ 83 h 8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3" h="83">
                  <a:moveTo>
                    <a:pt x="0" y="0"/>
                  </a:moveTo>
                  <a:lnTo>
                    <a:pt x="6" y="6"/>
                  </a:lnTo>
                  <a:lnTo>
                    <a:pt x="12" y="13"/>
                  </a:lnTo>
                  <a:lnTo>
                    <a:pt x="18" y="19"/>
                  </a:lnTo>
                  <a:lnTo>
                    <a:pt x="24" y="19"/>
                  </a:lnTo>
                  <a:lnTo>
                    <a:pt x="30" y="25"/>
                  </a:lnTo>
                  <a:lnTo>
                    <a:pt x="36" y="32"/>
                  </a:lnTo>
                  <a:lnTo>
                    <a:pt x="42" y="38"/>
                  </a:lnTo>
                  <a:lnTo>
                    <a:pt x="48" y="45"/>
                  </a:lnTo>
                  <a:lnTo>
                    <a:pt x="54" y="45"/>
                  </a:lnTo>
                  <a:lnTo>
                    <a:pt x="60" y="51"/>
                  </a:lnTo>
                  <a:lnTo>
                    <a:pt x="66" y="57"/>
                  </a:lnTo>
                  <a:lnTo>
                    <a:pt x="72" y="64"/>
                  </a:lnTo>
                  <a:lnTo>
                    <a:pt x="78" y="70"/>
                  </a:lnTo>
                  <a:lnTo>
                    <a:pt x="84" y="70"/>
                  </a:lnTo>
                  <a:lnTo>
                    <a:pt x="90" y="76"/>
                  </a:lnTo>
                  <a:lnTo>
                    <a:pt x="93" y="83"/>
                  </a:lnTo>
                </a:path>
              </a:pathLst>
            </a:cu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69" name="Rectangle 112"/>
            <p:cNvSpPr>
              <a:spLocks noChangeArrowheads="1"/>
            </p:cNvSpPr>
            <p:nvPr/>
          </p:nvSpPr>
          <p:spPr bwMode="auto">
            <a:xfrm>
              <a:off x="315" y="1071"/>
              <a:ext cx="3054" cy="3080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460500" y="4024313"/>
          <a:ext cx="1522413" cy="442912"/>
        </p:xfrm>
        <a:graphic>
          <a:graphicData uri="http://schemas.openxmlformats.org/presentationml/2006/ole">
            <p:oleObj spid="_x0000_s7198" name="Equation" r:id="rId8" imgW="698197" imgH="203112" progId="Equation.DSMT4">
              <p:embed/>
            </p:oleObj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508000" y="4773613"/>
          <a:ext cx="1689100" cy="442912"/>
        </p:xfrm>
        <a:graphic>
          <a:graphicData uri="http://schemas.openxmlformats.org/presentationml/2006/ole">
            <p:oleObj spid="_x0000_s7199" name="Equation" r:id="rId9" imgW="774364" imgH="203112" progId="Equation.DSMT4">
              <p:embed/>
            </p:oleObj>
          </a:graphicData>
        </a:graphic>
      </p:graphicFrame>
      <p:sp>
        <p:nvSpPr>
          <p:cNvPr id="121" name="Freeform 99"/>
          <p:cNvSpPr>
            <a:spLocks/>
          </p:cNvSpPr>
          <p:nvPr/>
        </p:nvSpPr>
        <p:spPr bwMode="auto">
          <a:xfrm>
            <a:off x="504825" y="1730375"/>
            <a:ext cx="4843463" cy="4867275"/>
          </a:xfrm>
          <a:custGeom>
            <a:avLst/>
            <a:gdLst>
              <a:gd name="T0" fmla="*/ 66675 w 3051"/>
              <a:gd name="T1" fmla="*/ 60325 h 3066"/>
              <a:gd name="T2" fmla="*/ 152400 w 3051"/>
              <a:gd name="T3" fmla="*/ 131763 h 3066"/>
              <a:gd name="T4" fmla="*/ 236538 w 3051"/>
              <a:gd name="T5" fmla="*/ 201612 h 3066"/>
              <a:gd name="T6" fmla="*/ 322263 w 3051"/>
              <a:gd name="T7" fmla="*/ 273050 h 3066"/>
              <a:gd name="T8" fmla="*/ 407988 w 3051"/>
              <a:gd name="T9" fmla="*/ 354012 h 3066"/>
              <a:gd name="T10" fmla="*/ 493713 w 3051"/>
              <a:gd name="T11" fmla="*/ 425450 h 3066"/>
              <a:gd name="T12" fmla="*/ 579438 w 3051"/>
              <a:gd name="T13" fmla="*/ 495300 h 3066"/>
              <a:gd name="T14" fmla="*/ 663575 w 3051"/>
              <a:gd name="T15" fmla="*/ 576263 h 3066"/>
              <a:gd name="T16" fmla="*/ 749300 w 3051"/>
              <a:gd name="T17" fmla="*/ 647700 h 3066"/>
              <a:gd name="T18" fmla="*/ 835025 w 3051"/>
              <a:gd name="T19" fmla="*/ 717550 h 3066"/>
              <a:gd name="T20" fmla="*/ 920750 w 3051"/>
              <a:gd name="T21" fmla="*/ 788987 h 3066"/>
              <a:gd name="T22" fmla="*/ 1004888 w 3051"/>
              <a:gd name="T23" fmla="*/ 869950 h 3066"/>
              <a:gd name="T24" fmla="*/ 1090613 w 3051"/>
              <a:gd name="T25" fmla="*/ 941388 h 3066"/>
              <a:gd name="T26" fmla="*/ 1176338 w 3051"/>
              <a:gd name="T27" fmla="*/ 1011238 h 3066"/>
              <a:gd name="T28" fmla="*/ 1262063 w 3051"/>
              <a:gd name="T29" fmla="*/ 1092200 h 3066"/>
              <a:gd name="T30" fmla="*/ 1347788 w 3051"/>
              <a:gd name="T31" fmla="*/ 1163638 h 3066"/>
              <a:gd name="T32" fmla="*/ 1431925 w 3051"/>
              <a:gd name="T33" fmla="*/ 1235075 h 3066"/>
              <a:gd name="T34" fmla="*/ 1517650 w 3051"/>
              <a:gd name="T35" fmla="*/ 1304925 h 3066"/>
              <a:gd name="T36" fmla="*/ 1603375 w 3051"/>
              <a:gd name="T37" fmla="*/ 1385887 h 3066"/>
              <a:gd name="T38" fmla="*/ 1689100 w 3051"/>
              <a:gd name="T39" fmla="*/ 1457325 h 3066"/>
              <a:gd name="T40" fmla="*/ 1774825 w 3051"/>
              <a:gd name="T41" fmla="*/ 1527175 h 3066"/>
              <a:gd name="T42" fmla="*/ 1858963 w 3051"/>
              <a:gd name="T43" fmla="*/ 1598612 h 3066"/>
              <a:gd name="T44" fmla="*/ 1944688 w 3051"/>
              <a:gd name="T45" fmla="*/ 1679575 h 3066"/>
              <a:gd name="T46" fmla="*/ 2030413 w 3051"/>
              <a:gd name="T47" fmla="*/ 1751013 h 3066"/>
              <a:gd name="T48" fmla="*/ 2116138 w 3051"/>
              <a:gd name="T49" fmla="*/ 1820863 h 3066"/>
              <a:gd name="T50" fmla="*/ 2201863 w 3051"/>
              <a:gd name="T51" fmla="*/ 1901825 h 3066"/>
              <a:gd name="T52" fmla="*/ 2286000 w 3051"/>
              <a:gd name="T53" fmla="*/ 1973263 h 3066"/>
              <a:gd name="T54" fmla="*/ 2371725 w 3051"/>
              <a:gd name="T55" fmla="*/ 2044700 h 3066"/>
              <a:gd name="T56" fmla="*/ 2457450 w 3051"/>
              <a:gd name="T57" fmla="*/ 2114550 h 3066"/>
              <a:gd name="T58" fmla="*/ 2543175 w 3051"/>
              <a:gd name="T59" fmla="*/ 2195513 h 3066"/>
              <a:gd name="T60" fmla="*/ 2627313 w 3051"/>
              <a:gd name="T61" fmla="*/ 2266950 h 3066"/>
              <a:gd name="T62" fmla="*/ 2713038 w 3051"/>
              <a:gd name="T63" fmla="*/ 2336800 h 3066"/>
              <a:gd name="T64" fmla="*/ 2798763 w 3051"/>
              <a:gd name="T65" fmla="*/ 2408238 h 3066"/>
              <a:gd name="T66" fmla="*/ 2884488 w 3051"/>
              <a:gd name="T67" fmla="*/ 2489200 h 3066"/>
              <a:gd name="T68" fmla="*/ 2970213 w 3051"/>
              <a:gd name="T69" fmla="*/ 2560637 h 3066"/>
              <a:gd name="T70" fmla="*/ 3054350 w 3051"/>
              <a:gd name="T71" fmla="*/ 2630487 h 3066"/>
              <a:gd name="T72" fmla="*/ 3140075 w 3051"/>
              <a:gd name="T73" fmla="*/ 2711450 h 3066"/>
              <a:gd name="T74" fmla="*/ 3225800 w 3051"/>
              <a:gd name="T75" fmla="*/ 2782887 h 3066"/>
              <a:gd name="T76" fmla="*/ 3311526 w 3051"/>
              <a:gd name="T77" fmla="*/ 2854325 h 3066"/>
              <a:gd name="T78" fmla="*/ 3397251 w 3051"/>
              <a:gd name="T79" fmla="*/ 2924175 h 3066"/>
              <a:gd name="T80" fmla="*/ 3481388 w 3051"/>
              <a:gd name="T81" fmla="*/ 3005137 h 3066"/>
              <a:gd name="T82" fmla="*/ 3567113 w 3051"/>
              <a:gd name="T83" fmla="*/ 3076575 h 3066"/>
              <a:gd name="T84" fmla="*/ 3652838 w 3051"/>
              <a:gd name="T85" fmla="*/ 3146425 h 3066"/>
              <a:gd name="T86" fmla="*/ 3738563 w 3051"/>
              <a:gd name="T87" fmla="*/ 3227387 h 3066"/>
              <a:gd name="T88" fmla="*/ 3824288 w 3051"/>
              <a:gd name="T89" fmla="*/ 3298825 h 3066"/>
              <a:gd name="T90" fmla="*/ 3908426 w 3051"/>
              <a:gd name="T91" fmla="*/ 3370263 h 3066"/>
              <a:gd name="T92" fmla="*/ 3994151 w 3051"/>
              <a:gd name="T93" fmla="*/ 3440113 h 3066"/>
              <a:gd name="T94" fmla="*/ 4079876 w 3051"/>
              <a:gd name="T95" fmla="*/ 3521075 h 3066"/>
              <a:gd name="T96" fmla="*/ 4165601 w 3051"/>
              <a:gd name="T97" fmla="*/ 3592513 h 3066"/>
              <a:gd name="T98" fmla="*/ 4249738 w 3051"/>
              <a:gd name="T99" fmla="*/ 3663950 h 3066"/>
              <a:gd name="T100" fmla="*/ 4335463 w 3051"/>
              <a:gd name="T101" fmla="*/ 3733800 h 3066"/>
              <a:gd name="T102" fmla="*/ 4421188 w 3051"/>
              <a:gd name="T103" fmla="*/ 3814763 h 3066"/>
              <a:gd name="T104" fmla="*/ 4506913 w 3051"/>
              <a:gd name="T105" fmla="*/ 3886200 h 3066"/>
              <a:gd name="T106" fmla="*/ 4592638 w 3051"/>
              <a:gd name="T107" fmla="*/ 3957638 h 3066"/>
              <a:gd name="T108" fmla="*/ 4676776 w 3051"/>
              <a:gd name="T109" fmla="*/ 4038600 h 3066"/>
              <a:gd name="T110" fmla="*/ 4762501 w 3051"/>
              <a:gd name="T111" fmla="*/ 4108450 h 3066"/>
              <a:gd name="T112" fmla="*/ 4843463 w 3051"/>
              <a:gd name="T113" fmla="*/ 4179888 h 306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051"/>
              <a:gd name="T172" fmla="*/ 0 h 3066"/>
              <a:gd name="T173" fmla="*/ 3051 w 3051"/>
              <a:gd name="T174" fmla="*/ 3066 h 306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051" h="3066">
                <a:moveTo>
                  <a:pt x="0" y="3066"/>
                </a:moveTo>
                <a:lnTo>
                  <a:pt x="0" y="0"/>
                </a:lnTo>
                <a:lnTo>
                  <a:pt x="6" y="6"/>
                </a:lnTo>
                <a:lnTo>
                  <a:pt x="12" y="13"/>
                </a:lnTo>
                <a:lnTo>
                  <a:pt x="18" y="13"/>
                </a:lnTo>
                <a:lnTo>
                  <a:pt x="24" y="19"/>
                </a:lnTo>
                <a:lnTo>
                  <a:pt x="30" y="25"/>
                </a:lnTo>
                <a:lnTo>
                  <a:pt x="36" y="32"/>
                </a:lnTo>
                <a:lnTo>
                  <a:pt x="42" y="38"/>
                </a:lnTo>
                <a:lnTo>
                  <a:pt x="48" y="38"/>
                </a:lnTo>
                <a:lnTo>
                  <a:pt x="54" y="44"/>
                </a:lnTo>
                <a:lnTo>
                  <a:pt x="60" y="51"/>
                </a:lnTo>
                <a:lnTo>
                  <a:pt x="66" y="57"/>
                </a:lnTo>
                <a:lnTo>
                  <a:pt x="72" y="64"/>
                </a:lnTo>
                <a:lnTo>
                  <a:pt x="78" y="70"/>
                </a:lnTo>
                <a:lnTo>
                  <a:pt x="84" y="70"/>
                </a:lnTo>
                <a:lnTo>
                  <a:pt x="90" y="76"/>
                </a:lnTo>
                <a:lnTo>
                  <a:pt x="96" y="83"/>
                </a:lnTo>
                <a:lnTo>
                  <a:pt x="102" y="89"/>
                </a:lnTo>
                <a:lnTo>
                  <a:pt x="108" y="95"/>
                </a:lnTo>
                <a:lnTo>
                  <a:pt x="114" y="95"/>
                </a:lnTo>
                <a:lnTo>
                  <a:pt x="120" y="102"/>
                </a:lnTo>
                <a:lnTo>
                  <a:pt x="125" y="108"/>
                </a:lnTo>
                <a:lnTo>
                  <a:pt x="131" y="115"/>
                </a:lnTo>
                <a:lnTo>
                  <a:pt x="137" y="121"/>
                </a:lnTo>
                <a:lnTo>
                  <a:pt x="143" y="121"/>
                </a:lnTo>
                <a:lnTo>
                  <a:pt x="149" y="127"/>
                </a:lnTo>
                <a:lnTo>
                  <a:pt x="155" y="134"/>
                </a:lnTo>
                <a:lnTo>
                  <a:pt x="161" y="140"/>
                </a:lnTo>
                <a:lnTo>
                  <a:pt x="167" y="146"/>
                </a:lnTo>
                <a:lnTo>
                  <a:pt x="173" y="146"/>
                </a:lnTo>
                <a:lnTo>
                  <a:pt x="179" y="153"/>
                </a:lnTo>
                <a:lnTo>
                  <a:pt x="185" y="159"/>
                </a:lnTo>
                <a:lnTo>
                  <a:pt x="191" y="166"/>
                </a:lnTo>
                <a:lnTo>
                  <a:pt x="197" y="172"/>
                </a:lnTo>
                <a:lnTo>
                  <a:pt x="203" y="172"/>
                </a:lnTo>
                <a:lnTo>
                  <a:pt x="209" y="178"/>
                </a:lnTo>
                <a:lnTo>
                  <a:pt x="215" y="185"/>
                </a:lnTo>
                <a:lnTo>
                  <a:pt x="221" y="191"/>
                </a:lnTo>
                <a:lnTo>
                  <a:pt x="227" y="197"/>
                </a:lnTo>
                <a:lnTo>
                  <a:pt x="233" y="204"/>
                </a:lnTo>
                <a:lnTo>
                  <a:pt x="239" y="204"/>
                </a:lnTo>
                <a:lnTo>
                  <a:pt x="245" y="210"/>
                </a:lnTo>
                <a:lnTo>
                  <a:pt x="251" y="217"/>
                </a:lnTo>
                <a:lnTo>
                  <a:pt x="257" y="223"/>
                </a:lnTo>
                <a:lnTo>
                  <a:pt x="263" y="229"/>
                </a:lnTo>
                <a:lnTo>
                  <a:pt x="269" y="229"/>
                </a:lnTo>
                <a:lnTo>
                  <a:pt x="275" y="236"/>
                </a:lnTo>
                <a:lnTo>
                  <a:pt x="281" y="242"/>
                </a:lnTo>
                <a:lnTo>
                  <a:pt x="287" y="248"/>
                </a:lnTo>
                <a:lnTo>
                  <a:pt x="293" y="255"/>
                </a:lnTo>
                <a:lnTo>
                  <a:pt x="299" y="255"/>
                </a:lnTo>
                <a:lnTo>
                  <a:pt x="305" y="261"/>
                </a:lnTo>
                <a:lnTo>
                  <a:pt x="311" y="268"/>
                </a:lnTo>
                <a:lnTo>
                  <a:pt x="317" y="274"/>
                </a:lnTo>
                <a:lnTo>
                  <a:pt x="323" y="280"/>
                </a:lnTo>
                <a:lnTo>
                  <a:pt x="329" y="280"/>
                </a:lnTo>
                <a:lnTo>
                  <a:pt x="335" y="287"/>
                </a:lnTo>
                <a:lnTo>
                  <a:pt x="341" y="293"/>
                </a:lnTo>
                <a:lnTo>
                  <a:pt x="347" y="299"/>
                </a:lnTo>
                <a:lnTo>
                  <a:pt x="353" y="306"/>
                </a:lnTo>
                <a:lnTo>
                  <a:pt x="359" y="312"/>
                </a:lnTo>
                <a:lnTo>
                  <a:pt x="365" y="312"/>
                </a:lnTo>
                <a:lnTo>
                  <a:pt x="371" y="319"/>
                </a:lnTo>
                <a:lnTo>
                  <a:pt x="377" y="325"/>
                </a:lnTo>
                <a:lnTo>
                  <a:pt x="382" y="331"/>
                </a:lnTo>
                <a:lnTo>
                  <a:pt x="388" y="338"/>
                </a:lnTo>
                <a:lnTo>
                  <a:pt x="394" y="338"/>
                </a:lnTo>
                <a:lnTo>
                  <a:pt x="400" y="344"/>
                </a:lnTo>
                <a:lnTo>
                  <a:pt x="406" y="350"/>
                </a:lnTo>
                <a:lnTo>
                  <a:pt x="412" y="357"/>
                </a:lnTo>
                <a:lnTo>
                  <a:pt x="418" y="363"/>
                </a:lnTo>
                <a:lnTo>
                  <a:pt x="424" y="363"/>
                </a:lnTo>
                <a:lnTo>
                  <a:pt x="430" y="370"/>
                </a:lnTo>
                <a:lnTo>
                  <a:pt x="436" y="376"/>
                </a:lnTo>
                <a:lnTo>
                  <a:pt x="442" y="382"/>
                </a:lnTo>
                <a:lnTo>
                  <a:pt x="448" y="389"/>
                </a:lnTo>
                <a:lnTo>
                  <a:pt x="454" y="389"/>
                </a:lnTo>
                <a:lnTo>
                  <a:pt x="460" y="395"/>
                </a:lnTo>
                <a:lnTo>
                  <a:pt x="466" y="401"/>
                </a:lnTo>
                <a:lnTo>
                  <a:pt x="472" y="408"/>
                </a:lnTo>
                <a:lnTo>
                  <a:pt x="478" y="414"/>
                </a:lnTo>
                <a:lnTo>
                  <a:pt x="484" y="414"/>
                </a:lnTo>
                <a:lnTo>
                  <a:pt x="490" y="421"/>
                </a:lnTo>
                <a:lnTo>
                  <a:pt x="496" y="427"/>
                </a:lnTo>
                <a:lnTo>
                  <a:pt x="502" y="433"/>
                </a:lnTo>
                <a:lnTo>
                  <a:pt x="508" y="440"/>
                </a:lnTo>
                <a:lnTo>
                  <a:pt x="514" y="446"/>
                </a:lnTo>
                <a:lnTo>
                  <a:pt x="520" y="446"/>
                </a:lnTo>
                <a:lnTo>
                  <a:pt x="526" y="452"/>
                </a:lnTo>
                <a:lnTo>
                  <a:pt x="532" y="459"/>
                </a:lnTo>
                <a:lnTo>
                  <a:pt x="538" y="465"/>
                </a:lnTo>
                <a:lnTo>
                  <a:pt x="544" y="472"/>
                </a:lnTo>
                <a:lnTo>
                  <a:pt x="550" y="472"/>
                </a:lnTo>
                <a:lnTo>
                  <a:pt x="556" y="478"/>
                </a:lnTo>
                <a:lnTo>
                  <a:pt x="562" y="484"/>
                </a:lnTo>
                <a:lnTo>
                  <a:pt x="568" y="491"/>
                </a:lnTo>
                <a:lnTo>
                  <a:pt x="574" y="497"/>
                </a:lnTo>
                <a:lnTo>
                  <a:pt x="580" y="497"/>
                </a:lnTo>
                <a:lnTo>
                  <a:pt x="586" y="503"/>
                </a:lnTo>
                <a:lnTo>
                  <a:pt x="592" y="510"/>
                </a:lnTo>
                <a:lnTo>
                  <a:pt x="598" y="516"/>
                </a:lnTo>
                <a:lnTo>
                  <a:pt x="604" y="523"/>
                </a:lnTo>
                <a:lnTo>
                  <a:pt x="610" y="523"/>
                </a:lnTo>
                <a:lnTo>
                  <a:pt x="616" y="529"/>
                </a:lnTo>
                <a:lnTo>
                  <a:pt x="622" y="535"/>
                </a:lnTo>
                <a:lnTo>
                  <a:pt x="628" y="542"/>
                </a:lnTo>
                <a:lnTo>
                  <a:pt x="633" y="548"/>
                </a:lnTo>
                <a:lnTo>
                  <a:pt x="639" y="548"/>
                </a:lnTo>
                <a:lnTo>
                  <a:pt x="645" y="554"/>
                </a:lnTo>
                <a:lnTo>
                  <a:pt x="651" y="561"/>
                </a:lnTo>
                <a:lnTo>
                  <a:pt x="657" y="567"/>
                </a:lnTo>
                <a:lnTo>
                  <a:pt x="663" y="574"/>
                </a:lnTo>
                <a:lnTo>
                  <a:pt x="669" y="580"/>
                </a:lnTo>
                <a:lnTo>
                  <a:pt x="675" y="580"/>
                </a:lnTo>
                <a:lnTo>
                  <a:pt x="681" y="586"/>
                </a:lnTo>
                <a:lnTo>
                  <a:pt x="687" y="593"/>
                </a:lnTo>
                <a:lnTo>
                  <a:pt x="693" y="599"/>
                </a:lnTo>
                <a:lnTo>
                  <a:pt x="699" y="605"/>
                </a:lnTo>
                <a:lnTo>
                  <a:pt x="705" y="605"/>
                </a:lnTo>
                <a:lnTo>
                  <a:pt x="711" y="612"/>
                </a:lnTo>
                <a:lnTo>
                  <a:pt x="717" y="618"/>
                </a:lnTo>
                <a:lnTo>
                  <a:pt x="723" y="625"/>
                </a:lnTo>
                <a:lnTo>
                  <a:pt x="729" y="631"/>
                </a:lnTo>
                <a:lnTo>
                  <a:pt x="735" y="631"/>
                </a:lnTo>
                <a:lnTo>
                  <a:pt x="741" y="637"/>
                </a:lnTo>
                <a:lnTo>
                  <a:pt x="747" y="644"/>
                </a:lnTo>
                <a:lnTo>
                  <a:pt x="753" y="650"/>
                </a:lnTo>
                <a:lnTo>
                  <a:pt x="759" y="656"/>
                </a:lnTo>
                <a:lnTo>
                  <a:pt x="765" y="656"/>
                </a:lnTo>
                <a:lnTo>
                  <a:pt x="771" y="663"/>
                </a:lnTo>
                <a:lnTo>
                  <a:pt x="777" y="669"/>
                </a:lnTo>
                <a:lnTo>
                  <a:pt x="783" y="676"/>
                </a:lnTo>
                <a:lnTo>
                  <a:pt x="789" y="682"/>
                </a:lnTo>
                <a:lnTo>
                  <a:pt x="795" y="688"/>
                </a:lnTo>
                <a:lnTo>
                  <a:pt x="801" y="688"/>
                </a:lnTo>
                <a:lnTo>
                  <a:pt x="807" y="695"/>
                </a:lnTo>
                <a:lnTo>
                  <a:pt x="813" y="701"/>
                </a:lnTo>
                <a:lnTo>
                  <a:pt x="819" y="707"/>
                </a:lnTo>
                <a:lnTo>
                  <a:pt x="825" y="714"/>
                </a:lnTo>
                <a:lnTo>
                  <a:pt x="831" y="714"/>
                </a:lnTo>
                <a:lnTo>
                  <a:pt x="837" y="720"/>
                </a:lnTo>
                <a:lnTo>
                  <a:pt x="843" y="727"/>
                </a:lnTo>
                <a:lnTo>
                  <a:pt x="849" y="733"/>
                </a:lnTo>
                <a:lnTo>
                  <a:pt x="855" y="739"/>
                </a:lnTo>
                <a:lnTo>
                  <a:pt x="861" y="739"/>
                </a:lnTo>
                <a:lnTo>
                  <a:pt x="867" y="746"/>
                </a:lnTo>
                <a:lnTo>
                  <a:pt x="873" y="752"/>
                </a:lnTo>
                <a:lnTo>
                  <a:pt x="879" y="758"/>
                </a:lnTo>
                <a:lnTo>
                  <a:pt x="885" y="765"/>
                </a:lnTo>
                <a:lnTo>
                  <a:pt x="890" y="765"/>
                </a:lnTo>
                <a:lnTo>
                  <a:pt x="896" y="771"/>
                </a:lnTo>
                <a:lnTo>
                  <a:pt x="902" y="778"/>
                </a:lnTo>
                <a:lnTo>
                  <a:pt x="908" y="784"/>
                </a:lnTo>
                <a:lnTo>
                  <a:pt x="914" y="790"/>
                </a:lnTo>
                <a:lnTo>
                  <a:pt x="920" y="790"/>
                </a:lnTo>
                <a:lnTo>
                  <a:pt x="926" y="797"/>
                </a:lnTo>
                <a:lnTo>
                  <a:pt x="932" y="803"/>
                </a:lnTo>
                <a:lnTo>
                  <a:pt x="938" y="809"/>
                </a:lnTo>
                <a:lnTo>
                  <a:pt x="944" y="816"/>
                </a:lnTo>
                <a:lnTo>
                  <a:pt x="950" y="822"/>
                </a:lnTo>
                <a:lnTo>
                  <a:pt x="956" y="822"/>
                </a:lnTo>
                <a:lnTo>
                  <a:pt x="962" y="829"/>
                </a:lnTo>
                <a:lnTo>
                  <a:pt x="968" y="835"/>
                </a:lnTo>
                <a:lnTo>
                  <a:pt x="974" y="841"/>
                </a:lnTo>
                <a:lnTo>
                  <a:pt x="980" y="848"/>
                </a:lnTo>
                <a:lnTo>
                  <a:pt x="986" y="848"/>
                </a:lnTo>
                <a:lnTo>
                  <a:pt x="992" y="854"/>
                </a:lnTo>
                <a:lnTo>
                  <a:pt x="998" y="860"/>
                </a:lnTo>
                <a:lnTo>
                  <a:pt x="1004" y="867"/>
                </a:lnTo>
                <a:lnTo>
                  <a:pt x="1010" y="873"/>
                </a:lnTo>
                <a:lnTo>
                  <a:pt x="1016" y="873"/>
                </a:lnTo>
                <a:lnTo>
                  <a:pt x="1022" y="880"/>
                </a:lnTo>
                <a:lnTo>
                  <a:pt x="1028" y="886"/>
                </a:lnTo>
                <a:lnTo>
                  <a:pt x="1034" y="892"/>
                </a:lnTo>
                <a:lnTo>
                  <a:pt x="1040" y="899"/>
                </a:lnTo>
                <a:lnTo>
                  <a:pt x="1046" y="899"/>
                </a:lnTo>
                <a:lnTo>
                  <a:pt x="1052" y="905"/>
                </a:lnTo>
                <a:lnTo>
                  <a:pt x="1058" y="911"/>
                </a:lnTo>
                <a:lnTo>
                  <a:pt x="1064" y="918"/>
                </a:lnTo>
                <a:lnTo>
                  <a:pt x="1070" y="924"/>
                </a:lnTo>
                <a:lnTo>
                  <a:pt x="1076" y="931"/>
                </a:lnTo>
                <a:lnTo>
                  <a:pt x="1082" y="931"/>
                </a:lnTo>
                <a:lnTo>
                  <a:pt x="1088" y="937"/>
                </a:lnTo>
                <a:lnTo>
                  <a:pt x="1094" y="943"/>
                </a:lnTo>
                <a:lnTo>
                  <a:pt x="1100" y="950"/>
                </a:lnTo>
                <a:lnTo>
                  <a:pt x="1106" y="956"/>
                </a:lnTo>
                <a:lnTo>
                  <a:pt x="1112" y="956"/>
                </a:lnTo>
                <a:lnTo>
                  <a:pt x="1118" y="962"/>
                </a:lnTo>
                <a:lnTo>
                  <a:pt x="1124" y="969"/>
                </a:lnTo>
                <a:lnTo>
                  <a:pt x="1130" y="975"/>
                </a:lnTo>
                <a:lnTo>
                  <a:pt x="1136" y="982"/>
                </a:lnTo>
                <a:lnTo>
                  <a:pt x="1142" y="982"/>
                </a:lnTo>
                <a:lnTo>
                  <a:pt x="1147" y="988"/>
                </a:lnTo>
                <a:lnTo>
                  <a:pt x="1153" y="994"/>
                </a:lnTo>
                <a:lnTo>
                  <a:pt x="1159" y="1001"/>
                </a:lnTo>
                <a:lnTo>
                  <a:pt x="1165" y="1007"/>
                </a:lnTo>
                <a:lnTo>
                  <a:pt x="1171" y="1007"/>
                </a:lnTo>
                <a:lnTo>
                  <a:pt x="1177" y="1013"/>
                </a:lnTo>
                <a:lnTo>
                  <a:pt x="1183" y="1020"/>
                </a:lnTo>
                <a:lnTo>
                  <a:pt x="1189" y="1026"/>
                </a:lnTo>
                <a:lnTo>
                  <a:pt x="1195" y="1033"/>
                </a:lnTo>
                <a:lnTo>
                  <a:pt x="1201" y="1033"/>
                </a:lnTo>
                <a:lnTo>
                  <a:pt x="1207" y="1039"/>
                </a:lnTo>
                <a:lnTo>
                  <a:pt x="1213" y="1045"/>
                </a:lnTo>
                <a:lnTo>
                  <a:pt x="1219" y="1052"/>
                </a:lnTo>
                <a:lnTo>
                  <a:pt x="1225" y="1058"/>
                </a:lnTo>
                <a:lnTo>
                  <a:pt x="1231" y="1064"/>
                </a:lnTo>
                <a:lnTo>
                  <a:pt x="1237" y="1064"/>
                </a:lnTo>
                <a:lnTo>
                  <a:pt x="1243" y="1071"/>
                </a:lnTo>
                <a:lnTo>
                  <a:pt x="1249" y="1077"/>
                </a:lnTo>
                <a:lnTo>
                  <a:pt x="1255" y="1084"/>
                </a:lnTo>
                <a:lnTo>
                  <a:pt x="1261" y="1090"/>
                </a:lnTo>
                <a:lnTo>
                  <a:pt x="1267" y="1090"/>
                </a:lnTo>
                <a:lnTo>
                  <a:pt x="1273" y="1096"/>
                </a:lnTo>
                <a:lnTo>
                  <a:pt x="1279" y="1103"/>
                </a:lnTo>
                <a:lnTo>
                  <a:pt x="1285" y="1109"/>
                </a:lnTo>
                <a:lnTo>
                  <a:pt x="1291" y="1115"/>
                </a:lnTo>
                <a:lnTo>
                  <a:pt x="1297" y="1115"/>
                </a:lnTo>
                <a:lnTo>
                  <a:pt x="1303" y="1122"/>
                </a:lnTo>
                <a:lnTo>
                  <a:pt x="1309" y="1128"/>
                </a:lnTo>
                <a:lnTo>
                  <a:pt x="1315" y="1135"/>
                </a:lnTo>
                <a:lnTo>
                  <a:pt x="1321" y="1141"/>
                </a:lnTo>
                <a:lnTo>
                  <a:pt x="1327" y="1141"/>
                </a:lnTo>
                <a:lnTo>
                  <a:pt x="1333" y="1147"/>
                </a:lnTo>
                <a:lnTo>
                  <a:pt x="1339" y="1154"/>
                </a:lnTo>
                <a:lnTo>
                  <a:pt x="1345" y="1160"/>
                </a:lnTo>
                <a:lnTo>
                  <a:pt x="1351" y="1166"/>
                </a:lnTo>
                <a:lnTo>
                  <a:pt x="1357" y="1173"/>
                </a:lnTo>
                <a:lnTo>
                  <a:pt x="1363" y="1173"/>
                </a:lnTo>
                <a:lnTo>
                  <a:pt x="1369" y="1179"/>
                </a:lnTo>
                <a:lnTo>
                  <a:pt x="1375" y="1186"/>
                </a:lnTo>
                <a:lnTo>
                  <a:pt x="1381" y="1192"/>
                </a:lnTo>
                <a:lnTo>
                  <a:pt x="1387" y="1198"/>
                </a:lnTo>
                <a:lnTo>
                  <a:pt x="1393" y="1198"/>
                </a:lnTo>
                <a:lnTo>
                  <a:pt x="1398" y="1205"/>
                </a:lnTo>
                <a:lnTo>
                  <a:pt x="1404" y="1211"/>
                </a:lnTo>
                <a:lnTo>
                  <a:pt x="1410" y="1217"/>
                </a:lnTo>
                <a:lnTo>
                  <a:pt x="1416" y="1224"/>
                </a:lnTo>
                <a:lnTo>
                  <a:pt x="1422" y="1224"/>
                </a:lnTo>
                <a:lnTo>
                  <a:pt x="1428" y="1230"/>
                </a:lnTo>
                <a:lnTo>
                  <a:pt x="1434" y="1237"/>
                </a:lnTo>
                <a:lnTo>
                  <a:pt x="1440" y="1243"/>
                </a:lnTo>
                <a:lnTo>
                  <a:pt x="1446" y="1249"/>
                </a:lnTo>
                <a:lnTo>
                  <a:pt x="1452" y="1249"/>
                </a:lnTo>
                <a:lnTo>
                  <a:pt x="1458" y="1256"/>
                </a:lnTo>
                <a:lnTo>
                  <a:pt x="1464" y="1262"/>
                </a:lnTo>
                <a:lnTo>
                  <a:pt x="1470" y="1268"/>
                </a:lnTo>
                <a:lnTo>
                  <a:pt x="1476" y="1275"/>
                </a:lnTo>
                <a:lnTo>
                  <a:pt x="1482" y="1275"/>
                </a:lnTo>
                <a:lnTo>
                  <a:pt x="1488" y="1281"/>
                </a:lnTo>
                <a:lnTo>
                  <a:pt x="1494" y="1288"/>
                </a:lnTo>
                <a:lnTo>
                  <a:pt x="1500" y="1294"/>
                </a:lnTo>
                <a:lnTo>
                  <a:pt x="1506" y="1300"/>
                </a:lnTo>
                <a:lnTo>
                  <a:pt x="1512" y="1307"/>
                </a:lnTo>
                <a:lnTo>
                  <a:pt x="1518" y="1307"/>
                </a:lnTo>
                <a:lnTo>
                  <a:pt x="1524" y="1313"/>
                </a:lnTo>
                <a:lnTo>
                  <a:pt x="1530" y="1319"/>
                </a:lnTo>
                <a:lnTo>
                  <a:pt x="1536" y="1326"/>
                </a:lnTo>
                <a:lnTo>
                  <a:pt x="1542" y="1332"/>
                </a:lnTo>
                <a:lnTo>
                  <a:pt x="1548" y="1332"/>
                </a:lnTo>
                <a:lnTo>
                  <a:pt x="1554" y="1339"/>
                </a:lnTo>
                <a:lnTo>
                  <a:pt x="1560" y="1345"/>
                </a:lnTo>
                <a:lnTo>
                  <a:pt x="1566" y="1351"/>
                </a:lnTo>
                <a:lnTo>
                  <a:pt x="1572" y="1358"/>
                </a:lnTo>
                <a:lnTo>
                  <a:pt x="1578" y="1358"/>
                </a:lnTo>
                <a:lnTo>
                  <a:pt x="1584" y="1364"/>
                </a:lnTo>
                <a:lnTo>
                  <a:pt x="1590" y="1370"/>
                </a:lnTo>
                <a:lnTo>
                  <a:pt x="1596" y="1377"/>
                </a:lnTo>
                <a:lnTo>
                  <a:pt x="1602" y="1383"/>
                </a:lnTo>
                <a:lnTo>
                  <a:pt x="1608" y="1383"/>
                </a:lnTo>
                <a:lnTo>
                  <a:pt x="1614" y="1390"/>
                </a:lnTo>
                <a:lnTo>
                  <a:pt x="1620" y="1396"/>
                </a:lnTo>
                <a:lnTo>
                  <a:pt x="1626" y="1402"/>
                </a:lnTo>
                <a:lnTo>
                  <a:pt x="1632" y="1409"/>
                </a:lnTo>
                <a:lnTo>
                  <a:pt x="1638" y="1415"/>
                </a:lnTo>
                <a:lnTo>
                  <a:pt x="1644" y="1415"/>
                </a:lnTo>
                <a:lnTo>
                  <a:pt x="1650" y="1421"/>
                </a:lnTo>
                <a:lnTo>
                  <a:pt x="1655" y="1428"/>
                </a:lnTo>
                <a:lnTo>
                  <a:pt x="1661" y="1434"/>
                </a:lnTo>
                <a:lnTo>
                  <a:pt x="1667" y="1441"/>
                </a:lnTo>
                <a:lnTo>
                  <a:pt x="1673" y="1441"/>
                </a:lnTo>
                <a:lnTo>
                  <a:pt x="1679" y="1447"/>
                </a:lnTo>
                <a:lnTo>
                  <a:pt x="1685" y="1453"/>
                </a:lnTo>
                <a:lnTo>
                  <a:pt x="1691" y="1460"/>
                </a:lnTo>
                <a:lnTo>
                  <a:pt x="1697" y="1466"/>
                </a:lnTo>
                <a:lnTo>
                  <a:pt x="1703" y="1466"/>
                </a:lnTo>
                <a:lnTo>
                  <a:pt x="1709" y="1472"/>
                </a:lnTo>
                <a:lnTo>
                  <a:pt x="1715" y="1479"/>
                </a:lnTo>
                <a:lnTo>
                  <a:pt x="1721" y="1485"/>
                </a:lnTo>
                <a:lnTo>
                  <a:pt x="1727" y="1492"/>
                </a:lnTo>
                <a:lnTo>
                  <a:pt x="1733" y="1492"/>
                </a:lnTo>
                <a:lnTo>
                  <a:pt x="1739" y="1498"/>
                </a:lnTo>
                <a:lnTo>
                  <a:pt x="1745" y="1504"/>
                </a:lnTo>
                <a:lnTo>
                  <a:pt x="1751" y="1511"/>
                </a:lnTo>
                <a:lnTo>
                  <a:pt x="1757" y="1517"/>
                </a:lnTo>
                <a:lnTo>
                  <a:pt x="1763" y="1517"/>
                </a:lnTo>
                <a:lnTo>
                  <a:pt x="1769" y="1523"/>
                </a:lnTo>
                <a:lnTo>
                  <a:pt x="1775" y="1530"/>
                </a:lnTo>
                <a:lnTo>
                  <a:pt x="1781" y="1536"/>
                </a:lnTo>
                <a:lnTo>
                  <a:pt x="1787" y="1543"/>
                </a:lnTo>
                <a:lnTo>
                  <a:pt x="1793" y="1549"/>
                </a:lnTo>
                <a:lnTo>
                  <a:pt x="1799" y="1549"/>
                </a:lnTo>
                <a:lnTo>
                  <a:pt x="1805" y="1555"/>
                </a:lnTo>
                <a:lnTo>
                  <a:pt x="1811" y="1562"/>
                </a:lnTo>
                <a:lnTo>
                  <a:pt x="1817" y="1568"/>
                </a:lnTo>
                <a:lnTo>
                  <a:pt x="1823" y="1574"/>
                </a:lnTo>
                <a:lnTo>
                  <a:pt x="1829" y="1574"/>
                </a:lnTo>
                <a:lnTo>
                  <a:pt x="1835" y="1581"/>
                </a:lnTo>
                <a:lnTo>
                  <a:pt x="1841" y="1587"/>
                </a:lnTo>
                <a:lnTo>
                  <a:pt x="1847" y="1594"/>
                </a:lnTo>
                <a:lnTo>
                  <a:pt x="1853" y="1600"/>
                </a:lnTo>
                <a:lnTo>
                  <a:pt x="1859" y="1600"/>
                </a:lnTo>
                <a:lnTo>
                  <a:pt x="1865" y="1606"/>
                </a:lnTo>
                <a:lnTo>
                  <a:pt x="1871" y="1613"/>
                </a:lnTo>
                <a:lnTo>
                  <a:pt x="1877" y="1619"/>
                </a:lnTo>
                <a:lnTo>
                  <a:pt x="1883" y="1625"/>
                </a:lnTo>
                <a:lnTo>
                  <a:pt x="1889" y="1625"/>
                </a:lnTo>
                <a:lnTo>
                  <a:pt x="1895" y="1632"/>
                </a:lnTo>
                <a:lnTo>
                  <a:pt x="1901" y="1638"/>
                </a:lnTo>
                <a:lnTo>
                  <a:pt x="1907" y="1645"/>
                </a:lnTo>
                <a:lnTo>
                  <a:pt x="1912" y="1651"/>
                </a:lnTo>
                <a:lnTo>
                  <a:pt x="1918" y="1651"/>
                </a:lnTo>
                <a:lnTo>
                  <a:pt x="1924" y="1657"/>
                </a:lnTo>
                <a:lnTo>
                  <a:pt x="1930" y="1664"/>
                </a:lnTo>
                <a:lnTo>
                  <a:pt x="1936" y="1670"/>
                </a:lnTo>
                <a:lnTo>
                  <a:pt x="1942" y="1676"/>
                </a:lnTo>
                <a:lnTo>
                  <a:pt x="1948" y="1683"/>
                </a:lnTo>
                <a:lnTo>
                  <a:pt x="1954" y="1683"/>
                </a:lnTo>
                <a:lnTo>
                  <a:pt x="1960" y="1689"/>
                </a:lnTo>
                <a:lnTo>
                  <a:pt x="1966" y="1696"/>
                </a:lnTo>
                <a:lnTo>
                  <a:pt x="1972" y="1702"/>
                </a:lnTo>
                <a:lnTo>
                  <a:pt x="1978" y="1708"/>
                </a:lnTo>
                <a:lnTo>
                  <a:pt x="1984" y="1708"/>
                </a:lnTo>
                <a:lnTo>
                  <a:pt x="1990" y="1715"/>
                </a:lnTo>
                <a:lnTo>
                  <a:pt x="1996" y="1721"/>
                </a:lnTo>
                <a:lnTo>
                  <a:pt x="2002" y="1727"/>
                </a:lnTo>
                <a:lnTo>
                  <a:pt x="2008" y="1734"/>
                </a:lnTo>
                <a:lnTo>
                  <a:pt x="2014" y="1734"/>
                </a:lnTo>
                <a:lnTo>
                  <a:pt x="2020" y="1740"/>
                </a:lnTo>
                <a:lnTo>
                  <a:pt x="2026" y="1747"/>
                </a:lnTo>
                <a:lnTo>
                  <a:pt x="2032" y="1753"/>
                </a:lnTo>
                <a:lnTo>
                  <a:pt x="2038" y="1759"/>
                </a:lnTo>
                <a:lnTo>
                  <a:pt x="2044" y="1759"/>
                </a:lnTo>
                <a:lnTo>
                  <a:pt x="2050" y="1766"/>
                </a:lnTo>
                <a:lnTo>
                  <a:pt x="2056" y="1772"/>
                </a:lnTo>
                <a:lnTo>
                  <a:pt x="2062" y="1778"/>
                </a:lnTo>
                <a:lnTo>
                  <a:pt x="2068" y="1785"/>
                </a:lnTo>
                <a:lnTo>
                  <a:pt x="2074" y="1791"/>
                </a:lnTo>
                <a:lnTo>
                  <a:pt x="2080" y="1791"/>
                </a:lnTo>
                <a:lnTo>
                  <a:pt x="2086" y="1798"/>
                </a:lnTo>
                <a:lnTo>
                  <a:pt x="2092" y="1804"/>
                </a:lnTo>
                <a:lnTo>
                  <a:pt x="2098" y="1810"/>
                </a:lnTo>
                <a:lnTo>
                  <a:pt x="2104" y="1817"/>
                </a:lnTo>
                <a:lnTo>
                  <a:pt x="2110" y="1817"/>
                </a:lnTo>
                <a:lnTo>
                  <a:pt x="2116" y="1823"/>
                </a:lnTo>
                <a:lnTo>
                  <a:pt x="2122" y="1829"/>
                </a:lnTo>
                <a:lnTo>
                  <a:pt x="2128" y="1836"/>
                </a:lnTo>
                <a:lnTo>
                  <a:pt x="2134" y="1842"/>
                </a:lnTo>
                <a:lnTo>
                  <a:pt x="2140" y="1842"/>
                </a:lnTo>
                <a:lnTo>
                  <a:pt x="2146" y="1849"/>
                </a:lnTo>
                <a:lnTo>
                  <a:pt x="2152" y="1855"/>
                </a:lnTo>
                <a:lnTo>
                  <a:pt x="2158" y="1861"/>
                </a:lnTo>
                <a:lnTo>
                  <a:pt x="2163" y="1868"/>
                </a:lnTo>
                <a:lnTo>
                  <a:pt x="2169" y="1868"/>
                </a:lnTo>
                <a:lnTo>
                  <a:pt x="2175" y="1874"/>
                </a:lnTo>
                <a:lnTo>
                  <a:pt x="2181" y="1880"/>
                </a:lnTo>
                <a:lnTo>
                  <a:pt x="2187" y="1887"/>
                </a:lnTo>
                <a:lnTo>
                  <a:pt x="2193" y="1893"/>
                </a:lnTo>
                <a:lnTo>
                  <a:pt x="2199" y="1893"/>
                </a:lnTo>
                <a:lnTo>
                  <a:pt x="2205" y="1900"/>
                </a:lnTo>
                <a:lnTo>
                  <a:pt x="2211" y="1906"/>
                </a:lnTo>
                <a:lnTo>
                  <a:pt x="2217" y="1912"/>
                </a:lnTo>
                <a:lnTo>
                  <a:pt x="2223" y="1919"/>
                </a:lnTo>
                <a:lnTo>
                  <a:pt x="2229" y="1925"/>
                </a:lnTo>
                <a:lnTo>
                  <a:pt x="2235" y="1925"/>
                </a:lnTo>
                <a:lnTo>
                  <a:pt x="2241" y="1931"/>
                </a:lnTo>
                <a:lnTo>
                  <a:pt x="2247" y="1938"/>
                </a:lnTo>
                <a:lnTo>
                  <a:pt x="2253" y="1944"/>
                </a:lnTo>
                <a:lnTo>
                  <a:pt x="2259" y="1951"/>
                </a:lnTo>
                <a:lnTo>
                  <a:pt x="2265" y="1951"/>
                </a:lnTo>
                <a:lnTo>
                  <a:pt x="2271" y="1957"/>
                </a:lnTo>
                <a:lnTo>
                  <a:pt x="2277" y="1963"/>
                </a:lnTo>
                <a:lnTo>
                  <a:pt x="2283" y="1970"/>
                </a:lnTo>
                <a:lnTo>
                  <a:pt x="2289" y="1976"/>
                </a:lnTo>
                <a:lnTo>
                  <a:pt x="2295" y="1976"/>
                </a:lnTo>
                <a:lnTo>
                  <a:pt x="2301" y="1982"/>
                </a:lnTo>
                <a:lnTo>
                  <a:pt x="2307" y="1989"/>
                </a:lnTo>
                <a:lnTo>
                  <a:pt x="2313" y="1995"/>
                </a:lnTo>
                <a:lnTo>
                  <a:pt x="2319" y="2002"/>
                </a:lnTo>
                <a:lnTo>
                  <a:pt x="2325" y="2002"/>
                </a:lnTo>
                <a:lnTo>
                  <a:pt x="2331" y="2008"/>
                </a:lnTo>
                <a:lnTo>
                  <a:pt x="2337" y="2014"/>
                </a:lnTo>
                <a:lnTo>
                  <a:pt x="2343" y="2021"/>
                </a:lnTo>
                <a:lnTo>
                  <a:pt x="2349" y="2027"/>
                </a:lnTo>
                <a:lnTo>
                  <a:pt x="2355" y="2033"/>
                </a:lnTo>
                <a:lnTo>
                  <a:pt x="2361" y="2033"/>
                </a:lnTo>
                <a:lnTo>
                  <a:pt x="2367" y="2040"/>
                </a:lnTo>
                <a:lnTo>
                  <a:pt x="2373" y="2046"/>
                </a:lnTo>
                <a:lnTo>
                  <a:pt x="2379" y="2053"/>
                </a:lnTo>
                <a:lnTo>
                  <a:pt x="2385" y="2059"/>
                </a:lnTo>
                <a:lnTo>
                  <a:pt x="2391" y="2059"/>
                </a:lnTo>
                <a:lnTo>
                  <a:pt x="2397" y="2065"/>
                </a:lnTo>
                <a:lnTo>
                  <a:pt x="2403" y="2072"/>
                </a:lnTo>
                <a:lnTo>
                  <a:pt x="2409" y="2078"/>
                </a:lnTo>
                <a:lnTo>
                  <a:pt x="2415" y="2084"/>
                </a:lnTo>
                <a:lnTo>
                  <a:pt x="2420" y="2084"/>
                </a:lnTo>
                <a:lnTo>
                  <a:pt x="2426" y="2091"/>
                </a:lnTo>
                <a:lnTo>
                  <a:pt x="2432" y="2097"/>
                </a:lnTo>
                <a:lnTo>
                  <a:pt x="2438" y="2104"/>
                </a:lnTo>
                <a:lnTo>
                  <a:pt x="2444" y="2110"/>
                </a:lnTo>
                <a:lnTo>
                  <a:pt x="2450" y="2110"/>
                </a:lnTo>
                <a:lnTo>
                  <a:pt x="2456" y="2116"/>
                </a:lnTo>
                <a:lnTo>
                  <a:pt x="2462" y="2123"/>
                </a:lnTo>
                <a:lnTo>
                  <a:pt x="2468" y="2129"/>
                </a:lnTo>
                <a:lnTo>
                  <a:pt x="2474" y="2135"/>
                </a:lnTo>
                <a:lnTo>
                  <a:pt x="2480" y="2135"/>
                </a:lnTo>
                <a:lnTo>
                  <a:pt x="2486" y="2142"/>
                </a:lnTo>
                <a:lnTo>
                  <a:pt x="2492" y="2148"/>
                </a:lnTo>
                <a:lnTo>
                  <a:pt x="2498" y="2155"/>
                </a:lnTo>
                <a:lnTo>
                  <a:pt x="2504" y="2161"/>
                </a:lnTo>
                <a:lnTo>
                  <a:pt x="2510" y="2167"/>
                </a:lnTo>
                <a:lnTo>
                  <a:pt x="2516" y="2167"/>
                </a:lnTo>
                <a:lnTo>
                  <a:pt x="2522" y="2174"/>
                </a:lnTo>
                <a:lnTo>
                  <a:pt x="2528" y="2180"/>
                </a:lnTo>
                <a:lnTo>
                  <a:pt x="2534" y="2187"/>
                </a:lnTo>
                <a:lnTo>
                  <a:pt x="2540" y="2193"/>
                </a:lnTo>
                <a:lnTo>
                  <a:pt x="2546" y="2193"/>
                </a:lnTo>
                <a:lnTo>
                  <a:pt x="2552" y="2199"/>
                </a:lnTo>
                <a:lnTo>
                  <a:pt x="2558" y="2206"/>
                </a:lnTo>
                <a:lnTo>
                  <a:pt x="2564" y="2212"/>
                </a:lnTo>
                <a:lnTo>
                  <a:pt x="2570" y="2218"/>
                </a:lnTo>
                <a:lnTo>
                  <a:pt x="2576" y="2218"/>
                </a:lnTo>
                <a:lnTo>
                  <a:pt x="2582" y="2225"/>
                </a:lnTo>
                <a:lnTo>
                  <a:pt x="2588" y="2231"/>
                </a:lnTo>
                <a:lnTo>
                  <a:pt x="2594" y="2238"/>
                </a:lnTo>
                <a:lnTo>
                  <a:pt x="2600" y="2244"/>
                </a:lnTo>
                <a:lnTo>
                  <a:pt x="2606" y="2244"/>
                </a:lnTo>
                <a:lnTo>
                  <a:pt x="2612" y="2250"/>
                </a:lnTo>
                <a:lnTo>
                  <a:pt x="2618" y="2257"/>
                </a:lnTo>
                <a:lnTo>
                  <a:pt x="2624" y="2263"/>
                </a:lnTo>
                <a:lnTo>
                  <a:pt x="2630" y="2269"/>
                </a:lnTo>
                <a:lnTo>
                  <a:pt x="2636" y="2276"/>
                </a:lnTo>
                <a:lnTo>
                  <a:pt x="2642" y="2276"/>
                </a:lnTo>
                <a:lnTo>
                  <a:pt x="2648" y="2282"/>
                </a:lnTo>
                <a:lnTo>
                  <a:pt x="2654" y="2289"/>
                </a:lnTo>
                <a:lnTo>
                  <a:pt x="2660" y="2295"/>
                </a:lnTo>
                <a:lnTo>
                  <a:pt x="2666" y="2301"/>
                </a:lnTo>
                <a:lnTo>
                  <a:pt x="2672" y="2301"/>
                </a:lnTo>
                <a:lnTo>
                  <a:pt x="2677" y="2308"/>
                </a:lnTo>
                <a:lnTo>
                  <a:pt x="2683" y="2314"/>
                </a:lnTo>
                <a:lnTo>
                  <a:pt x="2689" y="2320"/>
                </a:lnTo>
                <a:lnTo>
                  <a:pt x="2695" y="2327"/>
                </a:lnTo>
                <a:lnTo>
                  <a:pt x="2701" y="2327"/>
                </a:lnTo>
                <a:lnTo>
                  <a:pt x="2707" y="2333"/>
                </a:lnTo>
                <a:lnTo>
                  <a:pt x="2713" y="2340"/>
                </a:lnTo>
                <a:lnTo>
                  <a:pt x="2719" y="2346"/>
                </a:lnTo>
                <a:lnTo>
                  <a:pt x="2725" y="2352"/>
                </a:lnTo>
                <a:lnTo>
                  <a:pt x="2731" y="2352"/>
                </a:lnTo>
                <a:lnTo>
                  <a:pt x="2737" y="2359"/>
                </a:lnTo>
                <a:lnTo>
                  <a:pt x="2743" y="2365"/>
                </a:lnTo>
                <a:lnTo>
                  <a:pt x="2749" y="2371"/>
                </a:lnTo>
                <a:lnTo>
                  <a:pt x="2755" y="2378"/>
                </a:lnTo>
                <a:lnTo>
                  <a:pt x="2761" y="2378"/>
                </a:lnTo>
                <a:lnTo>
                  <a:pt x="2767" y="2384"/>
                </a:lnTo>
                <a:lnTo>
                  <a:pt x="2773" y="2391"/>
                </a:lnTo>
                <a:lnTo>
                  <a:pt x="2779" y="2397"/>
                </a:lnTo>
                <a:lnTo>
                  <a:pt x="2785" y="2403"/>
                </a:lnTo>
                <a:lnTo>
                  <a:pt x="2791" y="2410"/>
                </a:lnTo>
                <a:lnTo>
                  <a:pt x="2797" y="2410"/>
                </a:lnTo>
                <a:lnTo>
                  <a:pt x="2803" y="2416"/>
                </a:lnTo>
                <a:lnTo>
                  <a:pt x="2809" y="2422"/>
                </a:lnTo>
                <a:lnTo>
                  <a:pt x="2815" y="2429"/>
                </a:lnTo>
                <a:lnTo>
                  <a:pt x="2821" y="2435"/>
                </a:lnTo>
                <a:lnTo>
                  <a:pt x="2827" y="2435"/>
                </a:lnTo>
                <a:lnTo>
                  <a:pt x="2833" y="2442"/>
                </a:lnTo>
                <a:lnTo>
                  <a:pt x="2839" y="2448"/>
                </a:lnTo>
                <a:lnTo>
                  <a:pt x="2845" y="2454"/>
                </a:lnTo>
                <a:lnTo>
                  <a:pt x="2851" y="2461"/>
                </a:lnTo>
                <a:lnTo>
                  <a:pt x="2857" y="2461"/>
                </a:lnTo>
                <a:lnTo>
                  <a:pt x="2863" y="2467"/>
                </a:lnTo>
                <a:lnTo>
                  <a:pt x="2869" y="2473"/>
                </a:lnTo>
                <a:lnTo>
                  <a:pt x="2875" y="2480"/>
                </a:lnTo>
                <a:lnTo>
                  <a:pt x="2881" y="2486"/>
                </a:lnTo>
                <a:lnTo>
                  <a:pt x="2887" y="2486"/>
                </a:lnTo>
                <a:lnTo>
                  <a:pt x="2893" y="2493"/>
                </a:lnTo>
                <a:lnTo>
                  <a:pt x="2899" y="2499"/>
                </a:lnTo>
                <a:lnTo>
                  <a:pt x="2905" y="2505"/>
                </a:lnTo>
                <a:lnTo>
                  <a:pt x="2911" y="2512"/>
                </a:lnTo>
                <a:lnTo>
                  <a:pt x="2917" y="2518"/>
                </a:lnTo>
                <a:lnTo>
                  <a:pt x="2923" y="2518"/>
                </a:lnTo>
                <a:lnTo>
                  <a:pt x="2928" y="2524"/>
                </a:lnTo>
                <a:lnTo>
                  <a:pt x="2934" y="2531"/>
                </a:lnTo>
                <a:lnTo>
                  <a:pt x="2940" y="2537"/>
                </a:lnTo>
                <a:lnTo>
                  <a:pt x="2946" y="2544"/>
                </a:lnTo>
                <a:lnTo>
                  <a:pt x="2952" y="2544"/>
                </a:lnTo>
                <a:lnTo>
                  <a:pt x="2958" y="2550"/>
                </a:lnTo>
                <a:lnTo>
                  <a:pt x="2964" y="2556"/>
                </a:lnTo>
                <a:lnTo>
                  <a:pt x="2970" y="2563"/>
                </a:lnTo>
                <a:lnTo>
                  <a:pt x="2976" y="2569"/>
                </a:lnTo>
                <a:lnTo>
                  <a:pt x="2982" y="2569"/>
                </a:lnTo>
                <a:lnTo>
                  <a:pt x="2988" y="2575"/>
                </a:lnTo>
                <a:lnTo>
                  <a:pt x="2994" y="2582"/>
                </a:lnTo>
                <a:lnTo>
                  <a:pt x="3000" y="2588"/>
                </a:lnTo>
                <a:lnTo>
                  <a:pt x="3006" y="2595"/>
                </a:lnTo>
                <a:lnTo>
                  <a:pt x="3012" y="2595"/>
                </a:lnTo>
                <a:lnTo>
                  <a:pt x="3018" y="2601"/>
                </a:lnTo>
                <a:lnTo>
                  <a:pt x="3024" y="2607"/>
                </a:lnTo>
                <a:lnTo>
                  <a:pt x="3030" y="2614"/>
                </a:lnTo>
                <a:lnTo>
                  <a:pt x="3036" y="2620"/>
                </a:lnTo>
                <a:lnTo>
                  <a:pt x="3042" y="2620"/>
                </a:lnTo>
                <a:lnTo>
                  <a:pt x="3048" y="2626"/>
                </a:lnTo>
                <a:lnTo>
                  <a:pt x="3051" y="2633"/>
                </a:lnTo>
                <a:lnTo>
                  <a:pt x="3048" y="3066"/>
                </a:lnTo>
                <a:lnTo>
                  <a:pt x="0" y="3066"/>
                </a:lnTo>
                <a:close/>
              </a:path>
            </a:pathLst>
          </a:custGeom>
          <a:solidFill>
            <a:srgbClr val="00B050">
              <a:alpha val="30196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2" name="Freeform 91"/>
          <p:cNvSpPr>
            <a:spLocks/>
          </p:cNvSpPr>
          <p:nvPr/>
        </p:nvSpPr>
        <p:spPr bwMode="auto">
          <a:xfrm>
            <a:off x="523875" y="1733550"/>
            <a:ext cx="2428875" cy="4889500"/>
          </a:xfrm>
          <a:custGeom>
            <a:avLst/>
            <a:gdLst>
              <a:gd name="T0" fmla="*/ 541338 w 1530"/>
              <a:gd name="T1" fmla="*/ 20637 h 3080"/>
              <a:gd name="T2" fmla="*/ 579438 w 1530"/>
              <a:gd name="T3" fmla="*/ 122238 h 3080"/>
              <a:gd name="T4" fmla="*/ 615950 w 1530"/>
              <a:gd name="T5" fmla="*/ 212725 h 3080"/>
              <a:gd name="T6" fmla="*/ 654050 w 1530"/>
              <a:gd name="T7" fmla="*/ 314325 h 3080"/>
              <a:gd name="T8" fmla="*/ 692150 w 1530"/>
              <a:gd name="T9" fmla="*/ 415925 h 3080"/>
              <a:gd name="T10" fmla="*/ 730250 w 1530"/>
              <a:gd name="T11" fmla="*/ 506413 h 3080"/>
              <a:gd name="T12" fmla="*/ 768350 w 1530"/>
              <a:gd name="T13" fmla="*/ 608013 h 3080"/>
              <a:gd name="T14" fmla="*/ 806450 w 1530"/>
              <a:gd name="T15" fmla="*/ 709612 h 3080"/>
              <a:gd name="T16" fmla="*/ 844550 w 1530"/>
              <a:gd name="T17" fmla="*/ 800100 h 3080"/>
              <a:gd name="T18" fmla="*/ 882650 w 1530"/>
              <a:gd name="T19" fmla="*/ 901700 h 3080"/>
              <a:gd name="T20" fmla="*/ 920750 w 1530"/>
              <a:gd name="T21" fmla="*/ 1003300 h 3080"/>
              <a:gd name="T22" fmla="*/ 958850 w 1530"/>
              <a:gd name="T23" fmla="*/ 1103313 h 3080"/>
              <a:gd name="T24" fmla="*/ 996950 w 1530"/>
              <a:gd name="T25" fmla="*/ 1195388 h 3080"/>
              <a:gd name="T26" fmla="*/ 1033463 w 1530"/>
              <a:gd name="T27" fmla="*/ 1295400 h 3080"/>
              <a:gd name="T28" fmla="*/ 1071563 w 1530"/>
              <a:gd name="T29" fmla="*/ 1397000 h 3080"/>
              <a:gd name="T30" fmla="*/ 1109663 w 1530"/>
              <a:gd name="T31" fmla="*/ 1489075 h 3080"/>
              <a:gd name="T32" fmla="*/ 1147763 w 1530"/>
              <a:gd name="T33" fmla="*/ 1589087 h 3080"/>
              <a:gd name="T34" fmla="*/ 1185863 w 1530"/>
              <a:gd name="T35" fmla="*/ 1690688 h 3080"/>
              <a:gd name="T36" fmla="*/ 1223962 w 1530"/>
              <a:gd name="T37" fmla="*/ 1781175 h 3080"/>
              <a:gd name="T38" fmla="*/ 1262062 w 1530"/>
              <a:gd name="T39" fmla="*/ 1882775 h 3080"/>
              <a:gd name="T40" fmla="*/ 1300162 w 1530"/>
              <a:gd name="T41" fmla="*/ 1984375 h 3080"/>
              <a:gd name="T42" fmla="*/ 1338262 w 1530"/>
              <a:gd name="T43" fmla="*/ 2085975 h 3080"/>
              <a:gd name="T44" fmla="*/ 1376362 w 1530"/>
              <a:gd name="T45" fmla="*/ 2176463 h 3080"/>
              <a:gd name="T46" fmla="*/ 1412875 w 1530"/>
              <a:gd name="T47" fmla="*/ 2278063 h 3080"/>
              <a:gd name="T48" fmla="*/ 1450975 w 1530"/>
              <a:gd name="T49" fmla="*/ 2379663 h 3080"/>
              <a:gd name="T50" fmla="*/ 1489075 w 1530"/>
              <a:gd name="T51" fmla="*/ 2470150 h 3080"/>
              <a:gd name="T52" fmla="*/ 1527175 w 1530"/>
              <a:gd name="T53" fmla="*/ 2571750 h 3080"/>
              <a:gd name="T54" fmla="*/ 1565275 w 1530"/>
              <a:gd name="T55" fmla="*/ 2671762 h 3080"/>
              <a:gd name="T56" fmla="*/ 1603375 w 1530"/>
              <a:gd name="T57" fmla="*/ 2763837 h 3080"/>
              <a:gd name="T58" fmla="*/ 1641475 w 1530"/>
              <a:gd name="T59" fmla="*/ 2865437 h 3080"/>
              <a:gd name="T60" fmla="*/ 1679575 w 1530"/>
              <a:gd name="T61" fmla="*/ 2965450 h 3080"/>
              <a:gd name="T62" fmla="*/ 1717675 w 1530"/>
              <a:gd name="T63" fmla="*/ 3067050 h 3080"/>
              <a:gd name="T64" fmla="*/ 1755775 w 1530"/>
              <a:gd name="T65" fmla="*/ 3157537 h 3080"/>
              <a:gd name="T66" fmla="*/ 1793875 w 1530"/>
              <a:gd name="T67" fmla="*/ 3259138 h 3080"/>
              <a:gd name="T68" fmla="*/ 1830388 w 1530"/>
              <a:gd name="T69" fmla="*/ 3360738 h 3080"/>
              <a:gd name="T70" fmla="*/ 1868488 w 1530"/>
              <a:gd name="T71" fmla="*/ 3451225 h 3080"/>
              <a:gd name="T72" fmla="*/ 1906588 w 1530"/>
              <a:gd name="T73" fmla="*/ 3552825 h 3080"/>
              <a:gd name="T74" fmla="*/ 1944688 w 1530"/>
              <a:gd name="T75" fmla="*/ 3654425 h 3080"/>
              <a:gd name="T76" fmla="*/ 1982788 w 1530"/>
              <a:gd name="T77" fmla="*/ 3744913 h 3080"/>
              <a:gd name="T78" fmla="*/ 2020888 w 1530"/>
              <a:gd name="T79" fmla="*/ 3846513 h 3080"/>
              <a:gd name="T80" fmla="*/ 2058988 w 1530"/>
              <a:gd name="T81" fmla="*/ 3948113 h 3080"/>
              <a:gd name="T82" fmla="*/ 2097088 w 1530"/>
              <a:gd name="T83" fmla="*/ 4049713 h 3080"/>
              <a:gd name="T84" fmla="*/ 2135188 w 1530"/>
              <a:gd name="T85" fmla="*/ 4140200 h 3080"/>
              <a:gd name="T86" fmla="*/ 2173288 w 1530"/>
              <a:gd name="T87" fmla="*/ 4241800 h 3080"/>
              <a:gd name="T88" fmla="*/ 2211388 w 1530"/>
              <a:gd name="T89" fmla="*/ 4341813 h 3080"/>
              <a:gd name="T90" fmla="*/ 2247900 w 1530"/>
              <a:gd name="T91" fmla="*/ 4433888 h 3080"/>
              <a:gd name="T92" fmla="*/ 2286000 w 1530"/>
              <a:gd name="T93" fmla="*/ 4535488 h 3080"/>
              <a:gd name="T94" fmla="*/ 2324100 w 1530"/>
              <a:gd name="T95" fmla="*/ 4635500 h 3080"/>
              <a:gd name="T96" fmla="*/ 2362200 w 1530"/>
              <a:gd name="T97" fmla="*/ 4727575 h 3080"/>
              <a:gd name="T98" fmla="*/ 2400300 w 1530"/>
              <a:gd name="T99" fmla="*/ 4827588 h 3080"/>
              <a:gd name="T100" fmla="*/ 0 w 1530"/>
              <a:gd name="T101" fmla="*/ 4878388 h 3080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1530"/>
              <a:gd name="T154" fmla="*/ 0 h 3080"/>
              <a:gd name="T155" fmla="*/ 1530 w 1530"/>
              <a:gd name="T156" fmla="*/ 3080 h 3080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1530" h="3080">
                <a:moveTo>
                  <a:pt x="0" y="3073"/>
                </a:moveTo>
                <a:lnTo>
                  <a:pt x="0" y="7"/>
                </a:lnTo>
                <a:lnTo>
                  <a:pt x="335" y="0"/>
                </a:lnTo>
                <a:lnTo>
                  <a:pt x="341" y="13"/>
                </a:lnTo>
                <a:lnTo>
                  <a:pt x="347" y="26"/>
                </a:lnTo>
                <a:lnTo>
                  <a:pt x="353" y="45"/>
                </a:lnTo>
                <a:lnTo>
                  <a:pt x="359" y="58"/>
                </a:lnTo>
                <a:lnTo>
                  <a:pt x="365" y="77"/>
                </a:lnTo>
                <a:lnTo>
                  <a:pt x="371" y="90"/>
                </a:lnTo>
                <a:lnTo>
                  <a:pt x="377" y="102"/>
                </a:lnTo>
                <a:lnTo>
                  <a:pt x="382" y="122"/>
                </a:lnTo>
                <a:lnTo>
                  <a:pt x="388" y="134"/>
                </a:lnTo>
                <a:lnTo>
                  <a:pt x="394" y="153"/>
                </a:lnTo>
                <a:lnTo>
                  <a:pt x="400" y="166"/>
                </a:lnTo>
                <a:lnTo>
                  <a:pt x="406" y="179"/>
                </a:lnTo>
                <a:lnTo>
                  <a:pt x="412" y="198"/>
                </a:lnTo>
                <a:lnTo>
                  <a:pt x="418" y="211"/>
                </a:lnTo>
                <a:lnTo>
                  <a:pt x="424" y="230"/>
                </a:lnTo>
                <a:lnTo>
                  <a:pt x="430" y="243"/>
                </a:lnTo>
                <a:lnTo>
                  <a:pt x="436" y="262"/>
                </a:lnTo>
                <a:lnTo>
                  <a:pt x="442" y="275"/>
                </a:lnTo>
                <a:lnTo>
                  <a:pt x="448" y="287"/>
                </a:lnTo>
                <a:lnTo>
                  <a:pt x="454" y="306"/>
                </a:lnTo>
                <a:lnTo>
                  <a:pt x="460" y="319"/>
                </a:lnTo>
                <a:lnTo>
                  <a:pt x="466" y="338"/>
                </a:lnTo>
                <a:lnTo>
                  <a:pt x="472" y="351"/>
                </a:lnTo>
                <a:lnTo>
                  <a:pt x="478" y="370"/>
                </a:lnTo>
                <a:lnTo>
                  <a:pt x="484" y="383"/>
                </a:lnTo>
                <a:lnTo>
                  <a:pt x="490" y="396"/>
                </a:lnTo>
                <a:lnTo>
                  <a:pt x="496" y="415"/>
                </a:lnTo>
                <a:lnTo>
                  <a:pt x="502" y="428"/>
                </a:lnTo>
                <a:lnTo>
                  <a:pt x="508" y="447"/>
                </a:lnTo>
                <a:lnTo>
                  <a:pt x="514" y="459"/>
                </a:lnTo>
                <a:lnTo>
                  <a:pt x="520" y="479"/>
                </a:lnTo>
                <a:lnTo>
                  <a:pt x="526" y="491"/>
                </a:lnTo>
                <a:lnTo>
                  <a:pt x="532" y="504"/>
                </a:lnTo>
                <a:lnTo>
                  <a:pt x="538" y="523"/>
                </a:lnTo>
                <a:lnTo>
                  <a:pt x="544" y="536"/>
                </a:lnTo>
                <a:lnTo>
                  <a:pt x="550" y="555"/>
                </a:lnTo>
                <a:lnTo>
                  <a:pt x="556" y="568"/>
                </a:lnTo>
                <a:lnTo>
                  <a:pt x="562" y="587"/>
                </a:lnTo>
                <a:lnTo>
                  <a:pt x="568" y="600"/>
                </a:lnTo>
                <a:lnTo>
                  <a:pt x="574" y="612"/>
                </a:lnTo>
                <a:lnTo>
                  <a:pt x="580" y="632"/>
                </a:lnTo>
                <a:lnTo>
                  <a:pt x="586" y="644"/>
                </a:lnTo>
                <a:lnTo>
                  <a:pt x="592" y="663"/>
                </a:lnTo>
                <a:lnTo>
                  <a:pt x="598" y="676"/>
                </a:lnTo>
                <a:lnTo>
                  <a:pt x="604" y="695"/>
                </a:lnTo>
                <a:lnTo>
                  <a:pt x="610" y="708"/>
                </a:lnTo>
                <a:lnTo>
                  <a:pt x="616" y="721"/>
                </a:lnTo>
                <a:lnTo>
                  <a:pt x="622" y="740"/>
                </a:lnTo>
                <a:lnTo>
                  <a:pt x="628" y="753"/>
                </a:lnTo>
                <a:lnTo>
                  <a:pt x="633" y="772"/>
                </a:lnTo>
                <a:lnTo>
                  <a:pt x="639" y="785"/>
                </a:lnTo>
                <a:lnTo>
                  <a:pt x="645" y="797"/>
                </a:lnTo>
                <a:lnTo>
                  <a:pt x="651" y="816"/>
                </a:lnTo>
                <a:lnTo>
                  <a:pt x="657" y="829"/>
                </a:lnTo>
                <a:lnTo>
                  <a:pt x="663" y="848"/>
                </a:lnTo>
                <a:lnTo>
                  <a:pt x="669" y="861"/>
                </a:lnTo>
                <a:lnTo>
                  <a:pt x="675" y="880"/>
                </a:lnTo>
                <a:lnTo>
                  <a:pt x="681" y="893"/>
                </a:lnTo>
                <a:lnTo>
                  <a:pt x="687" y="906"/>
                </a:lnTo>
                <a:lnTo>
                  <a:pt x="693" y="925"/>
                </a:lnTo>
                <a:lnTo>
                  <a:pt x="699" y="938"/>
                </a:lnTo>
                <a:lnTo>
                  <a:pt x="705" y="957"/>
                </a:lnTo>
                <a:lnTo>
                  <a:pt x="711" y="969"/>
                </a:lnTo>
                <a:lnTo>
                  <a:pt x="717" y="989"/>
                </a:lnTo>
                <a:lnTo>
                  <a:pt x="723" y="1001"/>
                </a:lnTo>
                <a:lnTo>
                  <a:pt x="729" y="1014"/>
                </a:lnTo>
                <a:lnTo>
                  <a:pt x="735" y="1033"/>
                </a:lnTo>
                <a:lnTo>
                  <a:pt x="741" y="1046"/>
                </a:lnTo>
                <a:lnTo>
                  <a:pt x="747" y="1065"/>
                </a:lnTo>
                <a:lnTo>
                  <a:pt x="753" y="1078"/>
                </a:lnTo>
                <a:lnTo>
                  <a:pt x="759" y="1097"/>
                </a:lnTo>
                <a:lnTo>
                  <a:pt x="765" y="1110"/>
                </a:lnTo>
                <a:lnTo>
                  <a:pt x="771" y="1122"/>
                </a:lnTo>
                <a:lnTo>
                  <a:pt x="777" y="1142"/>
                </a:lnTo>
                <a:lnTo>
                  <a:pt x="783" y="1154"/>
                </a:lnTo>
                <a:lnTo>
                  <a:pt x="789" y="1173"/>
                </a:lnTo>
                <a:lnTo>
                  <a:pt x="795" y="1186"/>
                </a:lnTo>
                <a:lnTo>
                  <a:pt x="801" y="1205"/>
                </a:lnTo>
                <a:lnTo>
                  <a:pt x="807" y="1218"/>
                </a:lnTo>
                <a:lnTo>
                  <a:pt x="813" y="1231"/>
                </a:lnTo>
                <a:lnTo>
                  <a:pt x="819" y="1250"/>
                </a:lnTo>
                <a:lnTo>
                  <a:pt x="825" y="1263"/>
                </a:lnTo>
                <a:lnTo>
                  <a:pt x="831" y="1282"/>
                </a:lnTo>
                <a:lnTo>
                  <a:pt x="837" y="1295"/>
                </a:lnTo>
                <a:lnTo>
                  <a:pt x="843" y="1314"/>
                </a:lnTo>
                <a:lnTo>
                  <a:pt x="849" y="1326"/>
                </a:lnTo>
                <a:lnTo>
                  <a:pt x="855" y="1339"/>
                </a:lnTo>
                <a:lnTo>
                  <a:pt x="861" y="1358"/>
                </a:lnTo>
                <a:lnTo>
                  <a:pt x="867" y="1371"/>
                </a:lnTo>
                <a:lnTo>
                  <a:pt x="873" y="1390"/>
                </a:lnTo>
                <a:lnTo>
                  <a:pt x="879" y="1403"/>
                </a:lnTo>
                <a:lnTo>
                  <a:pt x="885" y="1422"/>
                </a:lnTo>
                <a:lnTo>
                  <a:pt x="890" y="1435"/>
                </a:lnTo>
                <a:lnTo>
                  <a:pt x="896" y="1448"/>
                </a:lnTo>
                <a:lnTo>
                  <a:pt x="902" y="1467"/>
                </a:lnTo>
                <a:lnTo>
                  <a:pt x="908" y="1479"/>
                </a:lnTo>
                <a:lnTo>
                  <a:pt x="914" y="1499"/>
                </a:lnTo>
                <a:lnTo>
                  <a:pt x="920" y="1511"/>
                </a:lnTo>
                <a:lnTo>
                  <a:pt x="926" y="1524"/>
                </a:lnTo>
                <a:lnTo>
                  <a:pt x="932" y="1543"/>
                </a:lnTo>
                <a:lnTo>
                  <a:pt x="938" y="1556"/>
                </a:lnTo>
                <a:lnTo>
                  <a:pt x="944" y="1575"/>
                </a:lnTo>
                <a:lnTo>
                  <a:pt x="950" y="1588"/>
                </a:lnTo>
                <a:lnTo>
                  <a:pt x="956" y="1607"/>
                </a:lnTo>
                <a:lnTo>
                  <a:pt x="962" y="1620"/>
                </a:lnTo>
                <a:lnTo>
                  <a:pt x="968" y="1632"/>
                </a:lnTo>
                <a:lnTo>
                  <a:pt x="974" y="1652"/>
                </a:lnTo>
                <a:lnTo>
                  <a:pt x="980" y="1664"/>
                </a:lnTo>
                <a:lnTo>
                  <a:pt x="986" y="1683"/>
                </a:lnTo>
                <a:lnTo>
                  <a:pt x="992" y="1696"/>
                </a:lnTo>
                <a:lnTo>
                  <a:pt x="998" y="1715"/>
                </a:lnTo>
                <a:lnTo>
                  <a:pt x="1004" y="1728"/>
                </a:lnTo>
                <a:lnTo>
                  <a:pt x="1010" y="1741"/>
                </a:lnTo>
                <a:lnTo>
                  <a:pt x="1016" y="1760"/>
                </a:lnTo>
                <a:lnTo>
                  <a:pt x="1022" y="1773"/>
                </a:lnTo>
                <a:lnTo>
                  <a:pt x="1028" y="1792"/>
                </a:lnTo>
                <a:lnTo>
                  <a:pt x="1034" y="1805"/>
                </a:lnTo>
                <a:lnTo>
                  <a:pt x="1040" y="1824"/>
                </a:lnTo>
                <a:lnTo>
                  <a:pt x="1046" y="1836"/>
                </a:lnTo>
                <a:lnTo>
                  <a:pt x="1052" y="1849"/>
                </a:lnTo>
                <a:lnTo>
                  <a:pt x="1058" y="1868"/>
                </a:lnTo>
                <a:lnTo>
                  <a:pt x="1064" y="1881"/>
                </a:lnTo>
                <a:lnTo>
                  <a:pt x="1070" y="1900"/>
                </a:lnTo>
                <a:lnTo>
                  <a:pt x="1076" y="1913"/>
                </a:lnTo>
                <a:lnTo>
                  <a:pt x="1082" y="1932"/>
                </a:lnTo>
                <a:lnTo>
                  <a:pt x="1088" y="1945"/>
                </a:lnTo>
                <a:lnTo>
                  <a:pt x="1094" y="1958"/>
                </a:lnTo>
                <a:lnTo>
                  <a:pt x="1100" y="1977"/>
                </a:lnTo>
                <a:lnTo>
                  <a:pt x="1106" y="1989"/>
                </a:lnTo>
                <a:lnTo>
                  <a:pt x="1112" y="2009"/>
                </a:lnTo>
                <a:lnTo>
                  <a:pt x="1118" y="2021"/>
                </a:lnTo>
                <a:lnTo>
                  <a:pt x="1124" y="2040"/>
                </a:lnTo>
                <a:lnTo>
                  <a:pt x="1130" y="2053"/>
                </a:lnTo>
                <a:lnTo>
                  <a:pt x="1136" y="2066"/>
                </a:lnTo>
                <a:lnTo>
                  <a:pt x="1142" y="2085"/>
                </a:lnTo>
                <a:lnTo>
                  <a:pt x="1147" y="2098"/>
                </a:lnTo>
                <a:lnTo>
                  <a:pt x="1153" y="2117"/>
                </a:lnTo>
                <a:lnTo>
                  <a:pt x="1159" y="2130"/>
                </a:lnTo>
                <a:lnTo>
                  <a:pt x="1165" y="2142"/>
                </a:lnTo>
                <a:lnTo>
                  <a:pt x="1171" y="2162"/>
                </a:lnTo>
                <a:lnTo>
                  <a:pt x="1177" y="2174"/>
                </a:lnTo>
                <a:lnTo>
                  <a:pt x="1183" y="2194"/>
                </a:lnTo>
                <a:lnTo>
                  <a:pt x="1189" y="2206"/>
                </a:lnTo>
                <a:lnTo>
                  <a:pt x="1195" y="2225"/>
                </a:lnTo>
                <a:lnTo>
                  <a:pt x="1201" y="2238"/>
                </a:lnTo>
                <a:lnTo>
                  <a:pt x="1207" y="2251"/>
                </a:lnTo>
                <a:lnTo>
                  <a:pt x="1213" y="2270"/>
                </a:lnTo>
                <a:lnTo>
                  <a:pt x="1219" y="2283"/>
                </a:lnTo>
                <a:lnTo>
                  <a:pt x="1225" y="2302"/>
                </a:lnTo>
                <a:lnTo>
                  <a:pt x="1231" y="2315"/>
                </a:lnTo>
                <a:lnTo>
                  <a:pt x="1237" y="2334"/>
                </a:lnTo>
                <a:lnTo>
                  <a:pt x="1243" y="2347"/>
                </a:lnTo>
                <a:lnTo>
                  <a:pt x="1249" y="2359"/>
                </a:lnTo>
                <a:lnTo>
                  <a:pt x="1255" y="2378"/>
                </a:lnTo>
                <a:lnTo>
                  <a:pt x="1261" y="2391"/>
                </a:lnTo>
                <a:lnTo>
                  <a:pt x="1267" y="2410"/>
                </a:lnTo>
                <a:lnTo>
                  <a:pt x="1273" y="2423"/>
                </a:lnTo>
                <a:lnTo>
                  <a:pt x="1279" y="2442"/>
                </a:lnTo>
                <a:lnTo>
                  <a:pt x="1285" y="2455"/>
                </a:lnTo>
                <a:lnTo>
                  <a:pt x="1291" y="2468"/>
                </a:lnTo>
                <a:lnTo>
                  <a:pt x="1297" y="2487"/>
                </a:lnTo>
                <a:lnTo>
                  <a:pt x="1303" y="2500"/>
                </a:lnTo>
                <a:lnTo>
                  <a:pt x="1309" y="2519"/>
                </a:lnTo>
                <a:lnTo>
                  <a:pt x="1315" y="2531"/>
                </a:lnTo>
                <a:lnTo>
                  <a:pt x="1321" y="2551"/>
                </a:lnTo>
                <a:lnTo>
                  <a:pt x="1327" y="2563"/>
                </a:lnTo>
                <a:lnTo>
                  <a:pt x="1333" y="2576"/>
                </a:lnTo>
                <a:lnTo>
                  <a:pt x="1339" y="2595"/>
                </a:lnTo>
                <a:lnTo>
                  <a:pt x="1345" y="2608"/>
                </a:lnTo>
                <a:lnTo>
                  <a:pt x="1351" y="2627"/>
                </a:lnTo>
                <a:lnTo>
                  <a:pt x="1357" y="2640"/>
                </a:lnTo>
                <a:lnTo>
                  <a:pt x="1363" y="2659"/>
                </a:lnTo>
                <a:lnTo>
                  <a:pt x="1369" y="2672"/>
                </a:lnTo>
                <a:lnTo>
                  <a:pt x="1375" y="2684"/>
                </a:lnTo>
                <a:lnTo>
                  <a:pt x="1381" y="2704"/>
                </a:lnTo>
                <a:lnTo>
                  <a:pt x="1387" y="2716"/>
                </a:lnTo>
                <a:lnTo>
                  <a:pt x="1393" y="2735"/>
                </a:lnTo>
                <a:lnTo>
                  <a:pt x="1398" y="2748"/>
                </a:lnTo>
                <a:lnTo>
                  <a:pt x="1404" y="2761"/>
                </a:lnTo>
                <a:lnTo>
                  <a:pt x="1410" y="2780"/>
                </a:lnTo>
                <a:lnTo>
                  <a:pt x="1416" y="2793"/>
                </a:lnTo>
                <a:lnTo>
                  <a:pt x="1422" y="2812"/>
                </a:lnTo>
                <a:lnTo>
                  <a:pt x="1428" y="2825"/>
                </a:lnTo>
                <a:lnTo>
                  <a:pt x="1434" y="2844"/>
                </a:lnTo>
                <a:lnTo>
                  <a:pt x="1440" y="2857"/>
                </a:lnTo>
                <a:lnTo>
                  <a:pt x="1446" y="2869"/>
                </a:lnTo>
                <a:lnTo>
                  <a:pt x="1452" y="2888"/>
                </a:lnTo>
                <a:lnTo>
                  <a:pt x="1458" y="2901"/>
                </a:lnTo>
                <a:lnTo>
                  <a:pt x="1464" y="2920"/>
                </a:lnTo>
                <a:lnTo>
                  <a:pt x="1470" y="2933"/>
                </a:lnTo>
                <a:lnTo>
                  <a:pt x="1476" y="2952"/>
                </a:lnTo>
                <a:lnTo>
                  <a:pt x="1482" y="2965"/>
                </a:lnTo>
                <a:lnTo>
                  <a:pt x="1488" y="2978"/>
                </a:lnTo>
                <a:lnTo>
                  <a:pt x="1494" y="2997"/>
                </a:lnTo>
                <a:lnTo>
                  <a:pt x="1500" y="3010"/>
                </a:lnTo>
                <a:lnTo>
                  <a:pt x="1506" y="3029"/>
                </a:lnTo>
                <a:lnTo>
                  <a:pt x="1512" y="3041"/>
                </a:lnTo>
                <a:lnTo>
                  <a:pt x="1518" y="3061"/>
                </a:lnTo>
                <a:lnTo>
                  <a:pt x="1524" y="3073"/>
                </a:lnTo>
                <a:lnTo>
                  <a:pt x="1530" y="3080"/>
                </a:lnTo>
                <a:lnTo>
                  <a:pt x="0" y="3073"/>
                </a:lnTo>
                <a:close/>
              </a:path>
            </a:pathLst>
          </a:custGeom>
          <a:solidFill>
            <a:srgbClr val="00B0F0">
              <a:alpha val="29019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3" name="Right Triangle 122"/>
          <p:cNvSpPr/>
          <p:nvPr/>
        </p:nvSpPr>
        <p:spPr>
          <a:xfrm>
            <a:off x="1303338" y="2417763"/>
            <a:ext cx="1363662" cy="3468687"/>
          </a:xfrm>
          <a:prstGeom prst="rtTriangle">
            <a:avLst/>
          </a:prstGeom>
          <a:solidFill>
            <a:srgbClr val="7030A0">
              <a:alpha val="29000"/>
            </a:srgbClr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49536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0" grpId="0"/>
      <p:bldP spid="11" grpId="0"/>
      <p:bldP spid="121" grpId="0" animBg="1"/>
      <p:bldP spid="121" grpId="1" animBg="1"/>
      <p:bldP spid="122" grpId="0" animBg="1"/>
      <p:bldP spid="122" grpId="1" animBg="1"/>
      <p:bldP spid="12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5dd3b5eab04799935286d652a75b776e2b83c"/>
  <p:tag name="ISPRING_SCORM_RATE_QUIZZES" val="0"/>
  <p:tag name="GENSWF_OUTPUT_FILE_NAME" val="m9hc53"/>
  <p:tag name="ISPRING_RESOURCE_PATHS_HASH_2" val="ad47b998f09ee7e95b64ac4b3614b4cf33e7476"/>
  <p:tag name="ISPRING_SCORM_PASSING_SCORE" val="100.000000000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</TotalTime>
  <Words>509</Words>
  <Application>Microsoft Office PowerPoint</Application>
  <PresentationFormat>On-screen Show (4:3)</PresentationFormat>
  <Paragraphs>210</Paragraphs>
  <Slides>10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Oriel</vt:lpstr>
      <vt:lpstr>Equation</vt:lpstr>
      <vt:lpstr>Section 5.3  Graphing Linear systems of Inequalities</vt:lpstr>
      <vt:lpstr>I) Review:</vt:lpstr>
      <vt:lpstr>ii) Graphing Systems of Linear Inequalities</vt:lpstr>
      <vt:lpstr>Ex: Graph the system and find the area of the shaded region</vt:lpstr>
      <vt:lpstr>Practice: Graph the system and find the area of the shaded region</vt:lpstr>
      <vt:lpstr>Ex: Write the system of inequalities for the shaded region:</vt:lpstr>
      <vt:lpstr>Practice: Write the system of inequalities for the shaded region:</vt:lpstr>
      <vt:lpstr>Ex: Bob needs to study for Biology and Chem.  He spends up to 10hr/wk for both subjects.  For Chem, he spends at most 6 hrs/wk, and for Biology no more than 5hrs/wk.  Draw a graph to show how many hours he can spend for each subject.</vt:lpstr>
      <vt:lpstr>Challenge: A field trip can have up to 50 ppl.  and the budget is $50.  If an adult cost $3 and a student cost $1, draw a graph to show many students and adults can attend?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5.3  Graphing Linear systems of Inequalities</dc:title>
  <dc:creator>Danny Young</dc:creator>
  <cp:lastModifiedBy>Danny Young</cp:lastModifiedBy>
  <cp:revision>12</cp:revision>
  <dcterms:created xsi:type="dcterms:W3CDTF">2012-01-27T07:18:47Z</dcterms:created>
  <dcterms:modified xsi:type="dcterms:W3CDTF">2014-04-10T04:08:45Z</dcterms:modified>
</cp:coreProperties>
</file>